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56" r:id="rId2"/>
    <p:sldId id="257" r:id="rId3"/>
    <p:sldId id="260" r:id="rId4"/>
    <p:sldId id="261" r:id="rId5"/>
    <p:sldId id="263" r:id="rId6"/>
    <p:sldId id="268" r:id="rId7"/>
    <p:sldId id="258" r:id="rId8"/>
    <p:sldId id="259"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07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A79278B3-5644-4C15-B3BF-146D3C43B80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79278B3-5644-4C15-B3BF-146D3C43B809}"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79278B3-5644-4C15-B3BF-146D3C43B80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9278B3-5644-4C15-B3BF-146D3C43B8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DC3A84C-89C0-4165-9BA8-09B04E745782}" type="datetimeFigureOut">
              <a:rPr lang="en-US" smtClean="0"/>
              <a:pPr/>
              <a:t>3/3/2014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79278B3-5644-4C15-B3BF-146D3C43B809}"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DC3A84C-89C0-4165-9BA8-09B04E745782}" type="datetimeFigureOut">
              <a:rPr lang="en-US" smtClean="0"/>
              <a:pPr/>
              <a:t>3/3/2014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79278B3-5644-4C15-B3BF-146D3C43B809}"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548680"/>
            <a:ext cx="7406640" cy="1512168"/>
          </a:xfrm>
        </p:spPr>
        <p:txBody>
          <a:bodyPr>
            <a:normAutofit fontScale="90000"/>
          </a:bodyPr>
          <a:lstStyle/>
          <a:p>
            <a:r>
              <a:rPr lang="sr-Cyrl-BA" sz="4400" dirty="0" smtClean="0">
                <a:latin typeface="Calibri" pitchFamily="34" charset="0"/>
              </a:rPr>
              <a:t/>
            </a:r>
            <a:br>
              <a:rPr lang="sr-Cyrl-BA" sz="4400" dirty="0" smtClean="0">
                <a:latin typeface="Calibri" pitchFamily="34" charset="0"/>
              </a:rPr>
            </a:br>
            <a:r>
              <a:rPr lang="bs-Latn-BA" sz="4400" dirty="0" smtClean="0">
                <a:latin typeface="Calibri" pitchFamily="34" charset="0"/>
              </a:rPr>
              <a:t>Federation of Bosnia and Herzegovina</a:t>
            </a:r>
            <a:endParaRPr lang="en-US" dirty="0"/>
          </a:p>
        </p:txBody>
      </p:sp>
      <p:sp>
        <p:nvSpPr>
          <p:cNvPr id="3" name="Subtitle 2"/>
          <p:cNvSpPr>
            <a:spLocks noGrp="1"/>
          </p:cNvSpPr>
          <p:nvPr>
            <p:ph type="subTitle" idx="1"/>
          </p:nvPr>
        </p:nvSpPr>
        <p:spPr>
          <a:xfrm>
            <a:off x="1357290" y="2071678"/>
            <a:ext cx="7481910" cy="3805594"/>
          </a:xfrm>
        </p:spPr>
        <p:txBody>
          <a:bodyPr>
            <a:normAutofit/>
          </a:bodyPr>
          <a:lstStyle/>
          <a:p>
            <a:endParaRPr lang="sr-Latn-BA" sz="4600" dirty="0">
              <a:latin typeface="Calibri" pitchFamily="34" charset="0"/>
            </a:endParaRPr>
          </a:p>
          <a:p>
            <a:pPr marL="598932" lvl="0" indent="-571500" algn="ctr">
              <a:buClr>
                <a:srgbClr val="3891A7"/>
              </a:buClr>
              <a:defRPr/>
            </a:pPr>
            <a:r>
              <a:rPr lang="hr-HR" sz="4400" dirty="0">
                <a:solidFill>
                  <a:srgbClr val="4F271C">
                    <a:shade val="30000"/>
                    <a:satMod val="150000"/>
                  </a:srgbClr>
                </a:solidFill>
                <a:latin typeface="Calibri" pitchFamily="34" charset="0"/>
              </a:rPr>
              <a:t>Tourism in </a:t>
            </a:r>
            <a:r>
              <a:rPr lang="hr-HR" sz="4400" dirty="0" smtClean="0">
                <a:solidFill>
                  <a:srgbClr val="4F271C">
                    <a:shade val="30000"/>
                    <a:satMod val="150000"/>
                  </a:srgbClr>
                </a:solidFill>
                <a:latin typeface="Calibri" pitchFamily="34" charset="0"/>
              </a:rPr>
              <a:t>Federation of         </a:t>
            </a:r>
            <a:endParaRPr lang="hr-HR" sz="4400" dirty="0">
              <a:solidFill>
                <a:srgbClr val="4F271C">
                  <a:shade val="30000"/>
                  <a:satMod val="150000"/>
                </a:srgbClr>
              </a:solidFill>
              <a:latin typeface="Calibri" pitchFamily="34" charset="0"/>
            </a:endParaRPr>
          </a:p>
          <a:p>
            <a:pPr marL="598932" lvl="0" indent="-571500" algn="ctr">
              <a:buClr>
                <a:srgbClr val="3891A7"/>
              </a:buClr>
              <a:defRPr/>
            </a:pPr>
            <a:r>
              <a:rPr lang="hr-HR" sz="4400" dirty="0">
                <a:solidFill>
                  <a:srgbClr val="4F271C">
                    <a:shade val="30000"/>
                    <a:satMod val="150000"/>
                  </a:srgbClr>
                </a:solidFill>
                <a:latin typeface="Calibri" pitchFamily="34" charset="0"/>
              </a:rPr>
              <a:t> </a:t>
            </a:r>
            <a:r>
              <a:rPr lang="bs-Latn-BA" sz="4400" dirty="0" smtClean="0">
                <a:solidFill>
                  <a:srgbClr val="4F271C">
                    <a:shade val="30000"/>
                    <a:satMod val="150000"/>
                  </a:srgbClr>
                </a:solidFill>
                <a:latin typeface="Calibri" pitchFamily="34" charset="0"/>
              </a:rPr>
              <a:t>Bosnia and Herzegovina</a:t>
            </a:r>
            <a:endParaRPr lang="sr-Cyrl-BA" sz="4400" dirty="0">
              <a:solidFill>
                <a:srgbClr val="4F271C">
                  <a:shade val="30000"/>
                  <a:satMod val="150000"/>
                </a:srgbClr>
              </a:solidFill>
              <a:latin typeface="Calibri" pitchFamily="34" charset="0"/>
            </a:endParaRPr>
          </a:p>
          <a:p>
            <a:r>
              <a:rPr lang="sr-Cyrl-BA" sz="2400" dirty="0" smtClean="0">
                <a:latin typeface="Calibri" pitchFamily="34" charset="0"/>
              </a:rPr>
              <a:t>				</a:t>
            </a:r>
            <a:endParaRPr lang="bs-Latn-BA" sz="2400" dirty="0" smtClean="0">
              <a:latin typeface="Calibri" pitchFamily="34" charset="0"/>
            </a:endParaRPr>
          </a:p>
          <a:p>
            <a:r>
              <a:rPr lang="sr-Cyrl-BA" sz="2400" dirty="0" smtClean="0">
                <a:latin typeface="Calibri" pitchFamily="34" charset="0"/>
              </a:rPr>
              <a:t>	</a:t>
            </a:r>
          </a:p>
          <a:p>
            <a:r>
              <a:rPr lang="sr-Cyrl-BA" sz="2400" dirty="0">
                <a:latin typeface="Calibri" pitchFamily="34" charset="0"/>
              </a:rPr>
              <a:t>	</a:t>
            </a:r>
            <a:r>
              <a:rPr lang="sr-Cyrl-BA" sz="2400" dirty="0" smtClean="0">
                <a:latin typeface="Calibri" pitchFamily="34" charset="0"/>
              </a:rPr>
              <a:t>			</a:t>
            </a:r>
            <a:r>
              <a:rPr lang="bs-Latn-BA" sz="2400" dirty="0" smtClean="0">
                <a:latin typeface="Calibri" pitchFamily="34" charset="0"/>
              </a:rPr>
              <a:t>Sarajevo</a:t>
            </a:r>
            <a:r>
              <a:rPr lang="sr-Latn-BA" sz="2400" dirty="0" smtClean="0">
                <a:latin typeface="Calibri" pitchFamily="34" charset="0"/>
              </a:rPr>
              <a:t>, February 2014</a:t>
            </a:r>
            <a:r>
              <a:rPr lang="sr-Cyrl-BA" sz="2400" dirty="0" smtClean="0">
                <a:latin typeface="Calibri" pitchFamily="34" charset="0"/>
              </a:rPr>
              <a:t>.</a:t>
            </a:r>
            <a:endParaRPr lang="en-US" sz="2400" dirty="0">
              <a:latin typeface="Calibri" pitchFamily="34" charset="0"/>
            </a:endParaRPr>
          </a:p>
        </p:txBody>
      </p:sp>
    </p:spTree>
    <p:extLst>
      <p:ext uri="{BB962C8B-B14F-4D97-AF65-F5344CB8AC3E}">
        <p14:creationId xmlns:p14="http://schemas.microsoft.com/office/powerpoint/2010/main" val="612202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latin typeface="Calibri" pitchFamily="34" charset="0"/>
              </a:rPr>
              <a:t>Investment possibilities</a:t>
            </a:r>
            <a:endParaRPr lang="en-US" dirty="0">
              <a:latin typeface="Calibri" pitchFamily="34" charset="0"/>
            </a:endParaRPr>
          </a:p>
        </p:txBody>
      </p:sp>
      <p:sp>
        <p:nvSpPr>
          <p:cNvPr id="3" name="Content Placeholder 2"/>
          <p:cNvSpPr>
            <a:spLocks noGrp="1"/>
          </p:cNvSpPr>
          <p:nvPr>
            <p:ph idx="1"/>
          </p:nvPr>
        </p:nvSpPr>
        <p:spPr>
          <a:xfrm>
            <a:off x="1435608" y="1447800"/>
            <a:ext cx="7240848" cy="4800600"/>
          </a:xfrm>
        </p:spPr>
        <p:txBody>
          <a:bodyPr>
            <a:normAutofit/>
          </a:bodyPr>
          <a:lstStyle/>
          <a:p>
            <a:pPr algn="just"/>
            <a:r>
              <a:rPr lang="en-US" sz="2800" dirty="0" smtClean="0">
                <a:latin typeface="Calibri" pitchFamily="34" charset="0"/>
              </a:rPr>
              <a:t>Many accommodation</a:t>
            </a:r>
            <a:r>
              <a:rPr lang="bs-Latn-BA" sz="2800" dirty="0" smtClean="0">
                <a:latin typeface="Calibri" pitchFamily="34" charset="0"/>
              </a:rPr>
              <a:t>s</a:t>
            </a:r>
            <a:r>
              <a:rPr lang="en-US" sz="2800" dirty="0" smtClean="0">
                <a:latin typeface="Calibri" pitchFamily="34" charset="0"/>
              </a:rPr>
              <a:t> in tourist</a:t>
            </a:r>
            <a:r>
              <a:rPr lang="bs-Latn-BA" sz="2800" dirty="0" smtClean="0">
                <a:latin typeface="Calibri" pitchFamily="34" charset="0"/>
              </a:rPr>
              <a:t>ic</a:t>
            </a:r>
            <a:r>
              <a:rPr lang="en-US" sz="2800" dirty="0" smtClean="0">
                <a:latin typeface="Calibri" pitchFamily="34" charset="0"/>
              </a:rPr>
              <a:t> areas of the Federation of Bosnia and Herzegovina require investment</a:t>
            </a:r>
            <a:r>
              <a:rPr lang="bs-Latn-BA" sz="2800" dirty="0" smtClean="0">
                <a:latin typeface="Calibri" pitchFamily="34" charset="0"/>
              </a:rPr>
              <a:t>s</a:t>
            </a:r>
            <a:r>
              <a:rPr lang="en-US" sz="2800" dirty="0" smtClean="0">
                <a:latin typeface="Calibri" pitchFamily="34" charset="0"/>
              </a:rPr>
              <a:t> and reconstruction</a:t>
            </a:r>
            <a:r>
              <a:rPr lang="bs-Latn-BA" sz="2800" dirty="0" smtClean="0">
                <a:latin typeface="Calibri" pitchFamily="34" charset="0"/>
              </a:rPr>
              <a:t>s</a:t>
            </a:r>
            <a:r>
              <a:rPr lang="en-US" sz="2800" dirty="0" smtClean="0">
                <a:latin typeface="Calibri" pitchFamily="34" charset="0"/>
              </a:rPr>
              <a:t> in order to  develop certain types of tourism</a:t>
            </a:r>
            <a:r>
              <a:rPr lang="bs-Latn-BA" sz="2800" dirty="0" smtClean="0">
                <a:latin typeface="Calibri" pitchFamily="34" charset="0"/>
              </a:rPr>
              <a:t> in a better way</a:t>
            </a:r>
            <a:r>
              <a:rPr lang="en-US" sz="2800" dirty="0" smtClean="0">
                <a:latin typeface="Calibri" pitchFamily="34" charset="0"/>
              </a:rPr>
              <a:t>. </a:t>
            </a:r>
          </a:p>
          <a:p>
            <a:pPr algn="just"/>
            <a:endParaRPr lang="en-US" sz="2800" dirty="0" smtClean="0">
              <a:latin typeface="Calibri" pitchFamily="34" charset="0"/>
            </a:endParaRPr>
          </a:p>
          <a:p>
            <a:pPr algn="just"/>
            <a:r>
              <a:rPr lang="bs-Latn-BA" sz="2800" dirty="0" smtClean="0">
                <a:latin typeface="Calibri" pitchFamily="34" charset="0"/>
              </a:rPr>
              <a:t>We </a:t>
            </a:r>
            <a:r>
              <a:rPr lang="en-US" sz="2800" dirty="0" smtClean="0">
                <a:latin typeface="Calibri" pitchFamily="34" charset="0"/>
              </a:rPr>
              <a:t>Especially recommend mountain tourism, health tourism, eco-tourism, adventure </a:t>
            </a:r>
            <a:r>
              <a:rPr lang="bs-Latn-BA" sz="2800" dirty="0" smtClean="0">
                <a:latin typeface="Calibri" pitchFamily="34" charset="0"/>
              </a:rPr>
              <a:t>and </a:t>
            </a:r>
            <a:r>
              <a:rPr lang="en-US" sz="2800" dirty="0" smtClean="0">
                <a:latin typeface="Calibri" pitchFamily="34" charset="0"/>
              </a:rPr>
              <a:t>sports  </a:t>
            </a:r>
            <a:r>
              <a:rPr lang="bs-Latn-BA" sz="2800" dirty="0" smtClean="0">
                <a:latin typeface="Calibri" pitchFamily="34" charset="0"/>
              </a:rPr>
              <a:t>for individuals who </a:t>
            </a:r>
            <a:r>
              <a:rPr lang="en-US" sz="2800" dirty="0" smtClean="0">
                <a:latin typeface="Calibri" pitchFamily="34" charset="0"/>
              </a:rPr>
              <a:t>need appropriate accommodation.</a:t>
            </a:r>
          </a:p>
        </p:txBody>
      </p:sp>
    </p:spTree>
    <p:extLst>
      <p:ext uri="{BB962C8B-B14F-4D97-AF65-F5344CB8AC3E}">
        <p14:creationId xmlns:p14="http://schemas.microsoft.com/office/powerpoint/2010/main" val="46888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s-Latn-BA" sz="3600" dirty="0" smtClean="0"/>
              <a:t>Suggestions for possible investments</a:t>
            </a:r>
            <a:endParaRPr lang="en-US" sz="3600" dirty="0"/>
          </a:p>
        </p:txBody>
      </p:sp>
      <p:sp>
        <p:nvSpPr>
          <p:cNvPr id="3" name="Content Placeholder 2"/>
          <p:cNvSpPr>
            <a:spLocks noGrp="1"/>
          </p:cNvSpPr>
          <p:nvPr>
            <p:ph idx="1"/>
          </p:nvPr>
        </p:nvSpPr>
        <p:spPr>
          <a:xfrm>
            <a:off x="1115616" y="1700808"/>
            <a:ext cx="7920880" cy="4680520"/>
          </a:xfrm>
        </p:spPr>
        <p:txBody>
          <a:bodyPr>
            <a:normAutofit fontScale="85000" lnSpcReduction="10000"/>
          </a:bodyPr>
          <a:lstStyle/>
          <a:p>
            <a:r>
              <a:rPr lang="en-US" sz="2800" dirty="0" smtClean="0">
                <a:latin typeface="Calibri" pitchFamily="34" charset="0"/>
              </a:rPr>
              <a:t>Mountain tourism - accommodation in the spatial plan </a:t>
            </a:r>
            <a:r>
              <a:rPr lang="bs-Latn-BA" sz="2800" dirty="0" smtClean="0">
                <a:latin typeface="Calibri" pitchFamily="34" charset="0"/>
              </a:rPr>
              <a:t>of </a:t>
            </a:r>
            <a:r>
              <a:rPr lang="en-US" sz="2800" dirty="0" err="1" smtClean="0">
                <a:latin typeface="Calibri" pitchFamily="34" charset="0"/>
              </a:rPr>
              <a:t>Bjelasnica</a:t>
            </a:r>
            <a:r>
              <a:rPr lang="en-US" sz="2800" dirty="0" smtClean="0">
                <a:latin typeface="Calibri" pitchFamily="34" charset="0"/>
              </a:rPr>
              <a:t> and </a:t>
            </a:r>
            <a:r>
              <a:rPr lang="en-US" sz="2800" dirty="0" err="1" smtClean="0">
                <a:latin typeface="Calibri" pitchFamily="34" charset="0"/>
              </a:rPr>
              <a:t>Igm</a:t>
            </a:r>
            <a:r>
              <a:rPr lang="bs-Latn-BA" sz="2800" dirty="0" smtClean="0">
                <a:latin typeface="Calibri" pitchFamily="34" charset="0"/>
              </a:rPr>
              <a:t>an</a:t>
            </a:r>
            <a:r>
              <a:rPr lang="en-US" sz="2800" dirty="0" smtClean="0">
                <a:latin typeface="Calibri" pitchFamily="34" charset="0"/>
              </a:rPr>
              <a:t> </a:t>
            </a:r>
          </a:p>
          <a:p>
            <a:r>
              <a:rPr lang="en-US" sz="2800" dirty="0" smtClean="0">
                <a:latin typeface="Calibri" pitchFamily="34" charset="0"/>
              </a:rPr>
              <a:t>Spa tourism –</a:t>
            </a:r>
            <a:r>
              <a:rPr lang="bs-Latn-BA" sz="2800" dirty="0" smtClean="0">
                <a:latin typeface="Calibri" pitchFamily="34" charset="0"/>
              </a:rPr>
              <a:t>Reumal </a:t>
            </a:r>
            <a:r>
              <a:rPr lang="en-US" sz="2800" dirty="0" err="1" smtClean="0">
                <a:latin typeface="Calibri" pitchFamily="34" charset="0"/>
              </a:rPr>
              <a:t>Fojnica</a:t>
            </a:r>
            <a:r>
              <a:rPr lang="en-US" sz="2800" dirty="0" smtClean="0">
                <a:latin typeface="Calibri" pitchFamily="34" charset="0"/>
              </a:rPr>
              <a:t>, </a:t>
            </a:r>
            <a:r>
              <a:rPr lang="bs-Latn-BA" sz="2800" dirty="0" smtClean="0">
                <a:latin typeface="Calibri" pitchFamily="34" charset="0"/>
              </a:rPr>
              <a:t>Olovo </a:t>
            </a:r>
            <a:r>
              <a:rPr lang="en-US" sz="2800" dirty="0" smtClean="0">
                <a:latin typeface="Calibri" pitchFamily="34" charset="0"/>
              </a:rPr>
              <a:t>-reconstruction and renovation of facilities and construction of additional infrastructure </a:t>
            </a:r>
          </a:p>
          <a:p>
            <a:r>
              <a:rPr lang="en-US" sz="2800" dirty="0" smtClean="0">
                <a:latin typeface="Calibri" pitchFamily="34" charset="0"/>
              </a:rPr>
              <a:t>Eco-tourism and health tourism - accommodation and infrastructure construction, Vlasic, </a:t>
            </a:r>
            <a:r>
              <a:rPr lang="en-US" sz="2800" dirty="0" err="1" smtClean="0">
                <a:latin typeface="Calibri" pitchFamily="34" charset="0"/>
              </a:rPr>
              <a:t>Blidinje</a:t>
            </a:r>
            <a:r>
              <a:rPr lang="en-US" sz="2800" dirty="0" smtClean="0">
                <a:latin typeface="Calibri" pitchFamily="34" charset="0"/>
              </a:rPr>
              <a:t> Rostov, </a:t>
            </a:r>
            <a:r>
              <a:rPr lang="en-US" sz="2800" dirty="0" err="1" smtClean="0">
                <a:latin typeface="Calibri" pitchFamily="34" charset="0"/>
              </a:rPr>
              <a:t>Kupres</a:t>
            </a:r>
            <a:r>
              <a:rPr lang="en-US" sz="2800" dirty="0" smtClean="0">
                <a:latin typeface="Calibri" pitchFamily="34" charset="0"/>
              </a:rPr>
              <a:t> </a:t>
            </a:r>
          </a:p>
          <a:p>
            <a:r>
              <a:rPr lang="en-US" sz="2800" dirty="0" smtClean="0">
                <a:latin typeface="Calibri" pitchFamily="34" charset="0"/>
              </a:rPr>
              <a:t>Other types of tourism that are recommended for the Tourism Development Strategy of the </a:t>
            </a:r>
            <a:r>
              <a:rPr lang="bs-Latn-BA" sz="2800" dirty="0" smtClean="0">
                <a:latin typeface="Calibri" pitchFamily="34" charset="0"/>
              </a:rPr>
              <a:t>Federation of BiH 2008- 2018.</a:t>
            </a:r>
          </a:p>
          <a:p>
            <a:r>
              <a:rPr lang="bs-Latn-BA" sz="2800" dirty="0" smtClean="0">
                <a:latin typeface="Calibri" pitchFamily="34" charset="0"/>
              </a:rPr>
              <a:t>National park Una, and natural parks of Federation BiH, as well as other activities in accordance with the environmental protection strategy.</a:t>
            </a:r>
            <a:endParaRPr lang="en-US" sz="2800" dirty="0">
              <a:latin typeface="Calibri" pitchFamily="34" charset="0"/>
            </a:endParaRPr>
          </a:p>
        </p:txBody>
      </p:sp>
    </p:spTree>
    <p:extLst>
      <p:ext uri="{BB962C8B-B14F-4D97-AF65-F5344CB8AC3E}">
        <p14:creationId xmlns:p14="http://schemas.microsoft.com/office/powerpoint/2010/main" val="328064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Federal ministry of environment and tourism</a:t>
            </a:r>
            <a:endParaRPr lang="en-US" dirty="0"/>
          </a:p>
        </p:txBody>
      </p:sp>
      <p:sp>
        <p:nvSpPr>
          <p:cNvPr id="3" name="Content Placeholder 2"/>
          <p:cNvSpPr>
            <a:spLocks noGrp="1"/>
          </p:cNvSpPr>
          <p:nvPr>
            <p:ph idx="1"/>
          </p:nvPr>
        </p:nvSpPr>
        <p:spPr/>
        <p:txBody>
          <a:bodyPr/>
          <a:lstStyle/>
          <a:p>
            <a:endParaRPr lang="sr-Cyrl-BA" dirty="0" smtClean="0"/>
          </a:p>
          <a:p>
            <a:endParaRPr lang="sr-Cyrl-BA" dirty="0"/>
          </a:p>
          <a:p>
            <a:pPr marL="923544" lvl="3" indent="0">
              <a:buNone/>
            </a:pPr>
            <a:r>
              <a:rPr lang="bs-Latn-BA" sz="3600" dirty="0" smtClean="0">
                <a:latin typeface="Calibri" pitchFamily="34" charset="0"/>
              </a:rPr>
              <a:t>Thank you for your attention!</a:t>
            </a:r>
            <a:endParaRPr lang="en-US" sz="3600" dirty="0">
              <a:latin typeface="Calibri" pitchFamily="34" charset="0"/>
            </a:endParaRPr>
          </a:p>
        </p:txBody>
      </p:sp>
    </p:spTree>
    <p:extLst>
      <p:ext uri="{BB962C8B-B14F-4D97-AF65-F5344CB8AC3E}">
        <p14:creationId xmlns:p14="http://schemas.microsoft.com/office/powerpoint/2010/main" val="1075971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sz="4000" dirty="0" smtClean="0">
                <a:latin typeface="Calibri" panose="020F0502020204030204" pitchFamily="34" charset="0"/>
                <a:cs typeface="Calibri" panose="020F0502020204030204" pitchFamily="34" charset="0"/>
              </a:rPr>
              <a:t>About the </a:t>
            </a:r>
            <a:r>
              <a:rPr lang="sr-Latn-BA" sz="4000" dirty="0">
                <a:latin typeface="Calibri" pitchFamily="34" charset="0"/>
                <a:cs typeface="Calibri" panose="020F0502020204030204" pitchFamily="34" charset="0"/>
              </a:rPr>
              <a:t>Federal ministry of environment and tourism</a:t>
            </a:r>
          </a:p>
        </p:txBody>
      </p:sp>
      <p:sp>
        <p:nvSpPr>
          <p:cNvPr id="3" name="Content Placeholder 2"/>
          <p:cNvSpPr>
            <a:spLocks noGrp="1"/>
          </p:cNvSpPr>
          <p:nvPr>
            <p:ph idx="1"/>
          </p:nvPr>
        </p:nvSpPr>
        <p:spPr>
          <a:xfrm>
            <a:off x="1435608" y="1447800"/>
            <a:ext cx="7168840" cy="4429472"/>
          </a:xfrm>
        </p:spPr>
        <p:txBody>
          <a:bodyPr>
            <a:normAutofit fontScale="55000" lnSpcReduction="20000"/>
          </a:bodyPr>
          <a:lstStyle/>
          <a:p>
            <a:pPr algn="just"/>
            <a:endParaRPr lang="sr-Cyrl-CS" sz="2800" dirty="0" smtClean="0"/>
          </a:p>
          <a:p>
            <a:pPr algn="just"/>
            <a:r>
              <a:rPr lang="en-US" sz="3600" dirty="0" smtClean="0">
                <a:latin typeface="Calibri" pitchFamily="34" charset="0"/>
              </a:rPr>
              <a:t>Federal Ministry of Environment and Tourism performs administrative, professional and other activities within the jurisdiction of the Federation of Bosnia and Herzegovina relating to: environmental protection of air, water and soil, making strategies and environmental policies, strategies and development of solid waste management, execution of projects,</a:t>
            </a:r>
            <a:r>
              <a:rPr lang="bs-Latn-BA" sz="3600" dirty="0" smtClean="0">
                <a:latin typeface="Calibri" pitchFamily="34" charset="0"/>
              </a:rPr>
              <a:t> quality standards of air,</a:t>
            </a:r>
            <a:r>
              <a:rPr lang="en-US" sz="3600" dirty="0" smtClean="0">
                <a:latin typeface="Calibri" pitchFamily="34" charset="0"/>
              </a:rPr>
              <a:t> water and soil, environmental monitoring and </a:t>
            </a:r>
            <a:r>
              <a:rPr lang="bs-Latn-BA" sz="3600" dirty="0" smtClean="0">
                <a:latin typeface="Calibri" pitchFamily="34" charset="0"/>
              </a:rPr>
              <a:t>air, water and soil control</a:t>
            </a:r>
            <a:r>
              <a:rPr lang="en-US" sz="3600" dirty="0" smtClean="0">
                <a:latin typeface="Calibri" pitchFamily="34" charset="0"/>
              </a:rPr>
              <a:t>, making </a:t>
            </a:r>
            <a:r>
              <a:rPr lang="bs-Latn-BA" sz="3600" dirty="0" smtClean="0">
                <a:latin typeface="Calibri" pitchFamily="34" charset="0"/>
              </a:rPr>
              <a:t>of </a:t>
            </a:r>
            <a:r>
              <a:rPr lang="en-US" sz="3600" dirty="0" smtClean="0">
                <a:latin typeface="Calibri" pitchFamily="34" charset="0"/>
              </a:rPr>
              <a:t>strategy and policy of tourism and hospitality</a:t>
            </a:r>
            <a:r>
              <a:rPr lang="bs-Latn-BA" sz="3600" dirty="0" smtClean="0">
                <a:latin typeface="Calibri" pitchFamily="34" charset="0"/>
              </a:rPr>
              <a:t> development</a:t>
            </a:r>
            <a:r>
              <a:rPr lang="en-US" sz="3600" dirty="0" smtClean="0">
                <a:latin typeface="Calibri" pitchFamily="34" charset="0"/>
              </a:rPr>
              <a:t>, monitoring tourist flows on domestic and foreign markets, targeting long-term development of tourism within the overall economic system and other tasks and </a:t>
            </a:r>
            <a:r>
              <a:rPr lang="bs-Latn-BA" sz="3600" dirty="0" smtClean="0">
                <a:latin typeface="Calibri" pitchFamily="34" charset="0"/>
              </a:rPr>
              <a:t>is </a:t>
            </a:r>
            <a:r>
              <a:rPr lang="en-US" sz="3600" dirty="0" smtClean="0">
                <a:latin typeface="Calibri" pitchFamily="34" charset="0"/>
              </a:rPr>
              <a:t>directly accountable to the Government of the Federation of Bosnia and Herzegovina.</a:t>
            </a:r>
          </a:p>
          <a:p>
            <a:pPr algn="just"/>
            <a:endParaRPr lang="bs-Latn-BA" sz="2800" dirty="0" smtClean="0"/>
          </a:p>
          <a:p>
            <a:pPr algn="just"/>
            <a:endParaRPr lang="bs-Latn-BA" sz="2800" dirty="0" smtClean="0">
              <a:latin typeface="Calibri" pitchFamily="34" charset="0"/>
            </a:endParaRPr>
          </a:p>
        </p:txBody>
      </p:sp>
    </p:spTree>
    <p:extLst>
      <p:ext uri="{BB962C8B-B14F-4D97-AF65-F5344CB8AC3E}">
        <p14:creationId xmlns:p14="http://schemas.microsoft.com/office/powerpoint/2010/main" val="373403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4000" dirty="0" smtClean="0"/>
              <a:t>Activities</a:t>
            </a:r>
            <a:endParaRPr lang="en-US" sz="4000" dirty="0"/>
          </a:p>
        </p:txBody>
      </p:sp>
      <p:sp>
        <p:nvSpPr>
          <p:cNvPr id="3" name="Content Placeholder 2"/>
          <p:cNvSpPr>
            <a:spLocks noGrp="1"/>
          </p:cNvSpPr>
          <p:nvPr>
            <p:ph idx="1"/>
          </p:nvPr>
        </p:nvSpPr>
        <p:spPr>
          <a:xfrm>
            <a:off x="1435608" y="1447800"/>
            <a:ext cx="7168840" cy="4800600"/>
          </a:xfrm>
        </p:spPr>
        <p:txBody>
          <a:bodyPr>
            <a:normAutofit/>
          </a:bodyPr>
          <a:lstStyle/>
          <a:p>
            <a:pPr algn="just"/>
            <a:r>
              <a:rPr lang="en-US" sz="2800" dirty="0" smtClean="0">
                <a:latin typeface="Calibri" pitchFamily="34" charset="0"/>
              </a:rPr>
              <a:t>As part of its legal and normative jurisdiction</a:t>
            </a:r>
            <a:r>
              <a:rPr lang="bs-Latn-BA" sz="2800" dirty="0" smtClean="0">
                <a:latin typeface="Calibri" pitchFamily="34" charset="0"/>
              </a:rPr>
              <a:t>,</a:t>
            </a:r>
            <a:r>
              <a:rPr lang="en-US" sz="2800" dirty="0" smtClean="0">
                <a:latin typeface="Calibri" pitchFamily="34" charset="0"/>
              </a:rPr>
              <a:t> </a:t>
            </a:r>
            <a:r>
              <a:rPr lang="bs-Latn-BA" sz="2800" dirty="0" smtClean="0">
                <a:latin typeface="Calibri" pitchFamily="34" charset="0"/>
              </a:rPr>
              <a:t>the </a:t>
            </a:r>
            <a:r>
              <a:rPr lang="en-US" sz="2800" dirty="0" smtClean="0">
                <a:latin typeface="Calibri" pitchFamily="34" charset="0"/>
              </a:rPr>
              <a:t>Ministry prepares and proposes laws and by-laws and other acts in its draft form in the interests of the Federation,</a:t>
            </a:r>
            <a:r>
              <a:rPr lang="bs-Latn-BA" sz="2800" dirty="0" smtClean="0">
                <a:latin typeface="Calibri" pitchFamily="34" charset="0"/>
              </a:rPr>
              <a:t> to </a:t>
            </a:r>
            <a:r>
              <a:rPr lang="en-US" sz="2800" dirty="0" smtClean="0">
                <a:latin typeface="Calibri" pitchFamily="34" charset="0"/>
              </a:rPr>
              <a:t>the Government of the Federation</a:t>
            </a:r>
            <a:r>
              <a:rPr lang="bs-Latn-BA" sz="2800" dirty="0" smtClean="0">
                <a:latin typeface="Calibri" pitchFamily="34" charset="0"/>
              </a:rPr>
              <a:t>,</a:t>
            </a:r>
            <a:r>
              <a:rPr lang="en-US" sz="2800" dirty="0" smtClean="0">
                <a:latin typeface="Calibri" pitchFamily="34" charset="0"/>
              </a:rPr>
              <a:t> which are under the jurisdiction of the Federal </a:t>
            </a:r>
            <a:r>
              <a:rPr lang="bs-Latn-BA" sz="2800" dirty="0" smtClean="0">
                <a:latin typeface="Calibri" pitchFamily="34" charset="0"/>
              </a:rPr>
              <a:t>ministry of environment</a:t>
            </a:r>
            <a:r>
              <a:rPr lang="en-US" sz="2800" dirty="0" smtClean="0">
                <a:latin typeface="Calibri" pitchFamily="34" charset="0"/>
              </a:rPr>
              <a:t> and tourism.</a:t>
            </a:r>
            <a:endParaRPr lang="en-US" dirty="0"/>
          </a:p>
        </p:txBody>
      </p:sp>
    </p:spTree>
    <p:extLst>
      <p:ext uri="{BB962C8B-B14F-4D97-AF65-F5344CB8AC3E}">
        <p14:creationId xmlns:p14="http://schemas.microsoft.com/office/powerpoint/2010/main" val="52137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dirty="0" smtClean="0"/>
              <a:t>Sectors</a:t>
            </a:r>
            <a:endParaRPr lang="en-US" dirty="0"/>
          </a:p>
        </p:txBody>
      </p:sp>
      <p:sp>
        <p:nvSpPr>
          <p:cNvPr id="3" name="Content Placeholder 2"/>
          <p:cNvSpPr>
            <a:spLocks noGrp="1"/>
          </p:cNvSpPr>
          <p:nvPr>
            <p:ph idx="1"/>
          </p:nvPr>
        </p:nvSpPr>
        <p:spPr/>
        <p:txBody>
          <a:bodyPr>
            <a:normAutofit/>
          </a:bodyPr>
          <a:lstStyle/>
          <a:p>
            <a:pPr marL="82296" indent="0">
              <a:buNone/>
            </a:pPr>
            <a:r>
              <a:rPr lang="bs-Latn-BA" sz="2800" dirty="0" smtClean="0">
                <a:latin typeface="Calibri" pitchFamily="34" charset="0"/>
              </a:rPr>
              <a:t>The programme of the Federal ministry of environment and tourism is realised through the following sectors</a:t>
            </a:r>
            <a:r>
              <a:rPr lang="en-US" sz="2800" dirty="0" smtClean="0">
                <a:latin typeface="Calibri" pitchFamily="34" charset="0"/>
              </a:rPr>
              <a:t>: </a:t>
            </a:r>
            <a:endParaRPr lang="sr-Latn-BA" sz="2800" dirty="0" smtClean="0">
              <a:latin typeface="Calibri" pitchFamily="34" charset="0"/>
            </a:endParaRPr>
          </a:p>
          <a:p>
            <a:pPr marL="82296" indent="0">
              <a:buNone/>
            </a:pPr>
            <a:endParaRPr lang="sr-Latn-BA" sz="2800" dirty="0" smtClean="0">
              <a:latin typeface="Calibri" pitchFamily="34" charset="0"/>
            </a:endParaRPr>
          </a:p>
          <a:p>
            <a:r>
              <a:rPr lang="en-US" sz="2800" dirty="0" smtClean="0">
                <a:latin typeface="Calibri" pitchFamily="34" charset="0"/>
              </a:rPr>
              <a:t>The environmental sector </a:t>
            </a:r>
          </a:p>
          <a:p>
            <a:r>
              <a:rPr lang="en-US" sz="2800" dirty="0" smtClean="0">
                <a:latin typeface="Calibri" pitchFamily="34" charset="0"/>
              </a:rPr>
              <a:t>Sector for environmental permits </a:t>
            </a:r>
          </a:p>
          <a:p>
            <a:r>
              <a:rPr lang="en-US" sz="2800" dirty="0" smtClean="0">
                <a:latin typeface="Calibri" pitchFamily="34" charset="0"/>
              </a:rPr>
              <a:t>Tourism and Hospitality </a:t>
            </a:r>
            <a:r>
              <a:rPr lang="bs-Latn-BA" sz="2800" dirty="0" smtClean="0">
                <a:latin typeface="Calibri" pitchFamily="34" charset="0"/>
              </a:rPr>
              <a:t>sector</a:t>
            </a:r>
            <a:endParaRPr lang="en-US" sz="2800" dirty="0" smtClean="0">
              <a:latin typeface="Calibri" pitchFamily="34" charset="0"/>
            </a:endParaRPr>
          </a:p>
          <a:p>
            <a:r>
              <a:rPr lang="en-US" sz="2800" dirty="0" smtClean="0">
                <a:latin typeface="Calibri" pitchFamily="34" charset="0"/>
              </a:rPr>
              <a:t>Sector for Project</a:t>
            </a:r>
            <a:r>
              <a:rPr lang="bs-Latn-BA" sz="2800" dirty="0" smtClean="0">
                <a:latin typeface="Calibri" pitchFamily="34" charset="0"/>
              </a:rPr>
              <a:t>s</a:t>
            </a:r>
            <a:r>
              <a:rPr lang="en-US" sz="2800" dirty="0" smtClean="0">
                <a:latin typeface="Calibri" pitchFamily="34" charset="0"/>
              </a:rPr>
              <a:t> Implementation </a:t>
            </a:r>
          </a:p>
          <a:p>
            <a:r>
              <a:rPr lang="en-US" sz="2800" dirty="0" smtClean="0">
                <a:latin typeface="Calibri" pitchFamily="34" charset="0"/>
              </a:rPr>
              <a:t>Sector for Legal, Financial and General Affairs</a:t>
            </a:r>
            <a:endParaRPr lang="en-US" sz="2800" dirty="0">
              <a:latin typeface="Calibri" pitchFamily="34" charset="0"/>
            </a:endParaRPr>
          </a:p>
        </p:txBody>
      </p:sp>
    </p:spTree>
    <p:extLst>
      <p:ext uri="{BB962C8B-B14F-4D97-AF65-F5344CB8AC3E}">
        <p14:creationId xmlns:p14="http://schemas.microsoft.com/office/powerpoint/2010/main" val="414002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
            </a:r>
            <a:br>
              <a:rPr lang="sr-Latn-BA" dirty="0" smtClean="0"/>
            </a:br>
            <a:r>
              <a:rPr lang="bs-Latn-BA" b="1" dirty="0" smtClean="0"/>
              <a:t>The environmental sector</a:t>
            </a:r>
            <a:r>
              <a:rPr lang="bs-Latn-BA" dirty="0" smtClean="0"/>
              <a:t/>
            </a:r>
            <a:br>
              <a:rPr lang="bs-Latn-BA" dirty="0" smtClean="0"/>
            </a:br>
            <a:endParaRPr lang="en-US" dirty="0"/>
          </a:p>
        </p:txBody>
      </p:sp>
      <p:sp>
        <p:nvSpPr>
          <p:cNvPr id="3" name="Content Placeholder 2"/>
          <p:cNvSpPr>
            <a:spLocks noGrp="1"/>
          </p:cNvSpPr>
          <p:nvPr>
            <p:ph idx="1"/>
          </p:nvPr>
        </p:nvSpPr>
        <p:spPr>
          <a:xfrm>
            <a:off x="1435608" y="1447800"/>
            <a:ext cx="7208358" cy="5053034"/>
          </a:xfrm>
        </p:spPr>
        <p:txBody>
          <a:bodyPr>
            <a:noAutofit/>
          </a:bodyPr>
          <a:lstStyle/>
          <a:p>
            <a:pPr algn="just"/>
            <a:r>
              <a:rPr lang="en-US" sz="2800" dirty="0" smtClean="0">
                <a:latin typeface="Calibri" pitchFamily="34" charset="0"/>
              </a:rPr>
              <a:t>Performs activities of preparing and coordinating long-term </a:t>
            </a:r>
            <a:r>
              <a:rPr lang="bs-Latn-BA" sz="2800" dirty="0" smtClean="0">
                <a:latin typeface="Calibri" pitchFamily="34" charset="0"/>
              </a:rPr>
              <a:t>strategic </a:t>
            </a:r>
            <a:r>
              <a:rPr lang="en-US" sz="2800" dirty="0" smtClean="0">
                <a:latin typeface="Calibri" pitchFamily="34" charset="0"/>
              </a:rPr>
              <a:t>do</a:t>
            </a:r>
            <a:r>
              <a:rPr lang="bs-Latn-BA" sz="2800" dirty="0" smtClean="0">
                <a:latin typeface="Calibri" pitchFamily="34" charset="0"/>
              </a:rPr>
              <a:t>cuments</a:t>
            </a:r>
            <a:r>
              <a:rPr lang="en-US" sz="2800" dirty="0" smtClean="0">
                <a:latin typeface="Calibri" pitchFamily="34" charset="0"/>
              </a:rPr>
              <a:t> of its policy in the field of environment, nature and other </a:t>
            </a:r>
            <a:r>
              <a:rPr lang="bs-Latn-BA" sz="2800" dirty="0" smtClean="0">
                <a:latin typeface="Calibri" pitchFamily="34" charset="0"/>
              </a:rPr>
              <a:t>environmental </a:t>
            </a:r>
            <a:r>
              <a:rPr lang="en-US" sz="2800" dirty="0" smtClean="0">
                <a:latin typeface="Calibri" pitchFamily="34" charset="0"/>
              </a:rPr>
              <a:t>components (air, water, soil, waste) </a:t>
            </a:r>
          </a:p>
          <a:p>
            <a:pPr algn="just"/>
            <a:r>
              <a:rPr lang="en-US" sz="2800" dirty="0" smtClean="0">
                <a:latin typeface="Calibri" pitchFamily="34" charset="0"/>
              </a:rPr>
              <a:t>Participation in the preparation and implementation of the National Environmental Action Plan, programs and measures for the protection of protected parts of animate and inanimate nature</a:t>
            </a:r>
            <a:endParaRPr lang="bs-Latn-BA" sz="2800" dirty="0" smtClean="0">
              <a:latin typeface="Calibri" pitchFamily="34" charset="0"/>
            </a:endParaRPr>
          </a:p>
        </p:txBody>
      </p:sp>
    </p:spTree>
    <p:extLst>
      <p:ext uri="{BB962C8B-B14F-4D97-AF65-F5344CB8AC3E}">
        <p14:creationId xmlns:p14="http://schemas.microsoft.com/office/powerpoint/2010/main" val="2854308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b="1" dirty="0" smtClean="0"/>
              <a:t>The environmental sector</a:t>
            </a:r>
            <a:endParaRPr lang="bs-Latn-BA" dirty="0"/>
          </a:p>
        </p:txBody>
      </p:sp>
      <p:sp>
        <p:nvSpPr>
          <p:cNvPr id="3" name="Content Placeholder 2"/>
          <p:cNvSpPr>
            <a:spLocks noGrp="1"/>
          </p:cNvSpPr>
          <p:nvPr>
            <p:ph idx="1"/>
          </p:nvPr>
        </p:nvSpPr>
        <p:spPr/>
        <p:txBody>
          <a:bodyPr>
            <a:normAutofit fontScale="70000" lnSpcReduction="20000"/>
          </a:bodyPr>
          <a:lstStyle/>
          <a:p>
            <a:pPr algn="just"/>
            <a:r>
              <a:rPr lang="en-US" sz="3300" dirty="0" err="1" smtClean="0">
                <a:latin typeface="Calibri" pitchFamily="34" charset="0"/>
              </a:rPr>
              <a:t>Prepar</a:t>
            </a:r>
            <a:r>
              <a:rPr lang="bs-Latn-BA" sz="3300" dirty="0" smtClean="0">
                <a:latin typeface="Calibri" pitchFamily="34" charset="0"/>
              </a:rPr>
              <a:t>ing</a:t>
            </a:r>
            <a:r>
              <a:rPr lang="en-US" sz="3300" dirty="0" smtClean="0">
                <a:latin typeface="Calibri" pitchFamily="34" charset="0"/>
              </a:rPr>
              <a:t> technical basis for the development of legislation, regulations and other acts in the field of </a:t>
            </a:r>
            <a:r>
              <a:rPr lang="bs-Latn-BA" sz="3300" dirty="0" smtClean="0">
                <a:latin typeface="Calibri" pitchFamily="34" charset="0"/>
              </a:rPr>
              <a:t>protection of environment and nature</a:t>
            </a:r>
            <a:r>
              <a:rPr lang="en-US" sz="3300" dirty="0" smtClean="0">
                <a:latin typeface="Calibri" pitchFamily="34" charset="0"/>
              </a:rPr>
              <a:t>, development and measures for conservation of the environment, natural communities (</a:t>
            </a:r>
            <a:r>
              <a:rPr lang="en-US" sz="3300" dirty="0" err="1" smtClean="0">
                <a:latin typeface="Calibri" pitchFamily="34" charset="0"/>
              </a:rPr>
              <a:t>biocenosis</a:t>
            </a:r>
            <a:r>
              <a:rPr lang="en-US" sz="3300" dirty="0" smtClean="0">
                <a:latin typeface="Calibri" pitchFamily="34" charset="0"/>
              </a:rPr>
              <a:t>), the rational use of natural resources and energy in accordance with the principles of sustainable development without serious disruption of the ecological balance , care of the permanent preservation of origin of biological diversity (diversity) and natural </a:t>
            </a:r>
            <a:r>
              <a:rPr lang="en-US" sz="3300" dirty="0" err="1" smtClean="0">
                <a:latin typeface="Calibri" pitchFamily="34" charset="0"/>
              </a:rPr>
              <a:t>biocenosis</a:t>
            </a:r>
            <a:r>
              <a:rPr lang="en-US" sz="3300" dirty="0" smtClean="0">
                <a:latin typeface="Calibri" pitchFamily="34" charset="0"/>
              </a:rPr>
              <a:t> and preservation of ecological balance (stability), preserving the quality of animate and inanimate nature, tracking international instruments (conventions, protocols, agreements, etc.).</a:t>
            </a:r>
            <a:endParaRPr lang="bs-Latn-B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s-Latn-BA" sz="3600" dirty="0" smtClean="0"/>
              <a:t>Tourism and hospitality sector</a:t>
            </a:r>
            <a:endParaRPr lang="en-US" sz="3600" dirty="0"/>
          </a:p>
        </p:txBody>
      </p:sp>
      <p:sp>
        <p:nvSpPr>
          <p:cNvPr id="3" name="Content Placeholder 2"/>
          <p:cNvSpPr>
            <a:spLocks noGrp="1"/>
          </p:cNvSpPr>
          <p:nvPr>
            <p:ph idx="1"/>
          </p:nvPr>
        </p:nvSpPr>
        <p:spPr>
          <a:xfrm>
            <a:off x="1435608" y="1447800"/>
            <a:ext cx="7384864" cy="4645496"/>
          </a:xfrm>
        </p:spPr>
        <p:txBody>
          <a:bodyPr>
            <a:normAutofit fontScale="85000" lnSpcReduction="10000"/>
          </a:bodyPr>
          <a:lstStyle/>
          <a:p>
            <a:pPr marL="82296" indent="0">
              <a:buNone/>
            </a:pPr>
            <a:endParaRPr lang="sr-Latn-BA" sz="2800" dirty="0" smtClean="0">
              <a:latin typeface="Calibri" pitchFamily="34" charset="0"/>
            </a:endParaRPr>
          </a:p>
          <a:p>
            <a:pPr algn="just"/>
            <a:r>
              <a:rPr lang="en-US" sz="3000" dirty="0" smtClean="0">
                <a:latin typeface="Calibri" pitchFamily="34" charset="0"/>
              </a:rPr>
              <a:t>Thanks to its natural beauty, ecological and climatic diversity, rich cultural and historical heritage and proximity to major international markets, the Federation has considerable tourism potential, which in the context of the rapid growth of global tourism is a real potential for development. </a:t>
            </a:r>
          </a:p>
          <a:p>
            <a:pPr algn="just"/>
            <a:r>
              <a:rPr lang="en-US" sz="3000" dirty="0" smtClean="0">
                <a:latin typeface="Calibri" pitchFamily="34" charset="0"/>
              </a:rPr>
              <a:t>The development of tourism is of great importance both for the overall economy, and to encourage sustainable development in the developing and less developed areas in the Federation</a:t>
            </a:r>
            <a:r>
              <a:rPr lang="bs-Latn-BA" sz="3000" dirty="0" smtClean="0">
                <a:latin typeface="Calibri" pitchFamily="34" charset="0"/>
              </a:rPr>
              <a:t> of BiH.</a:t>
            </a:r>
            <a:endParaRPr lang="en-US" dirty="0">
              <a:latin typeface="Calibri" pitchFamily="34" charset="0"/>
            </a:endParaRPr>
          </a:p>
        </p:txBody>
      </p:sp>
    </p:spTree>
    <p:extLst>
      <p:ext uri="{BB962C8B-B14F-4D97-AF65-F5344CB8AC3E}">
        <p14:creationId xmlns:p14="http://schemas.microsoft.com/office/powerpoint/2010/main" val="3606290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332656"/>
            <a:ext cx="7498080" cy="1143000"/>
          </a:xfrm>
        </p:spPr>
        <p:txBody>
          <a:bodyPr>
            <a:normAutofit fontScale="90000"/>
          </a:bodyPr>
          <a:lstStyle/>
          <a:p>
            <a:r>
              <a:rPr lang="sr-Latn-BA" sz="4000" dirty="0" smtClean="0"/>
              <a:t/>
            </a:r>
            <a:br>
              <a:rPr lang="sr-Latn-BA" sz="4000" dirty="0" smtClean="0"/>
            </a:br>
            <a:r>
              <a:rPr lang="bs-Latn-BA" sz="4000" dirty="0" smtClean="0"/>
              <a:t> Tourism and Hospitality sector</a:t>
            </a:r>
            <a:endParaRPr lang="en-US" dirty="0"/>
          </a:p>
        </p:txBody>
      </p:sp>
      <p:sp>
        <p:nvSpPr>
          <p:cNvPr id="3" name="Content Placeholder 2"/>
          <p:cNvSpPr>
            <a:spLocks noGrp="1"/>
          </p:cNvSpPr>
          <p:nvPr>
            <p:ph idx="1"/>
          </p:nvPr>
        </p:nvSpPr>
        <p:spPr>
          <a:xfrm>
            <a:off x="1619672" y="1484784"/>
            <a:ext cx="7096832" cy="4824536"/>
          </a:xfrm>
        </p:spPr>
        <p:txBody>
          <a:bodyPr>
            <a:normAutofit fontScale="77500" lnSpcReduction="20000"/>
          </a:bodyPr>
          <a:lstStyle/>
          <a:p>
            <a:pPr marL="82296" indent="0">
              <a:buNone/>
            </a:pPr>
            <a:endParaRPr lang="sr-Cyrl-BA" dirty="0" smtClean="0"/>
          </a:p>
          <a:p>
            <a:r>
              <a:rPr lang="en-US" sz="2800" dirty="0" smtClean="0"/>
              <a:t>The aim is </a:t>
            </a:r>
            <a:r>
              <a:rPr lang="bs-Latn-BA" sz="2800" dirty="0" smtClean="0"/>
              <a:t>a</a:t>
            </a:r>
            <a:r>
              <a:rPr lang="en-US" sz="2800" dirty="0" smtClean="0"/>
              <a:t> better establish</a:t>
            </a:r>
            <a:r>
              <a:rPr lang="bs-Latn-BA" sz="2800" dirty="0" smtClean="0"/>
              <a:t>ment of</a:t>
            </a:r>
            <a:r>
              <a:rPr lang="en-US" sz="2800" dirty="0" smtClean="0"/>
              <a:t> the Federation as a distinctive tourist</a:t>
            </a:r>
            <a:r>
              <a:rPr lang="bs-Latn-BA" sz="2800" dirty="0" smtClean="0"/>
              <a:t>ic</a:t>
            </a:r>
            <a:r>
              <a:rPr lang="en-US" sz="2800" dirty="0" smtClean="0"/>
              <a:t> destination that is differentiated in the market by offering tradition, diversity and richness of diversity. </a:t>
            </a:r>
          </a:p>
          <a:p>
            <a:r>
              <a:rPr lang="en-US" sz="2800" dirty="0" smtClean="0"/>
              <a:t>Construction and development of tourism infrastructure, </a:t>
            </a:r>
          </a:p>
          <a:p>
            <a:r>
              <a:rPr lang="en-US" sz="2800" dirty="0" smtClean="0"/>
              <a:t>Develop</a:t>
            </a:r>
            <a:r>
              <a:rPr lang="bs-Latn-BA" sz="2800" dirty="0" smtClean="0"/>
              <a:t>ment of a</a:t>
            </a:r>
            <a:r>
              <a:rPr lang="en-US" sz="2800" dirty="0" smtClean="0"/>
              <a:t> institutional support and encouragement</a:t>
            </a:r>
            <a:r>
              <a:rPr lang="bs-Latn-BA" sz="2800" dirty="0" smtClean="0"/>
              <a:t> system,</a:t>
            </a:r>
            <a:endParaRPr lang="en-US" sz="2800" dirty="0" smtClean="0"/>
          </a:p>
          <a:p>
            <a:r>
              <a:rPr lang="en-US" sz="2800" dirty="0" smtClean="0"/>
              <a:t>Education and training of personnel and development of public awareness of sustainable development and tourism, </a:t>
            </a:r>
          </a:p>
          <a:p>
            <a:r>
              <a:rPr lang="en-US" sz="2800" dirty="0" smtClean="0"/>
              <a:t>Creating  new and competitive </a:t>
            </a:r>
            <a:r>
              <a:rPr lang="en-US" sz="2800" dirty="0" err="1" smtClean="0"/>
              <a:t>touris</a:t>
            </a:r>
            <a:r>
              <a:rPr lang="bs-Latn-BA" sz="2800" dirty="0" smtClean="0"/>
              <a:t>tic</a:t>
            </a:r>
            <a:r>
              <a:rPr lang="en-US" sz="2800" dirty="0" smtClean="0"/>
              <a:t> products, </a:t>
            </a:r>
          </a:p>
          <a:p>
            <a:r>
              <a:rPr lang="en-US" sz="2800" dirty="0" smtClean="0"/>
              <a:t>Promotion </a:t>
            </a:r>
            <a:r>
              <a:rPr lang="bs-Latn-BA" sz="2800" dirty="0" smtClean="0"/>
              <a:t>of the </a:t>
            </a:r>
            <a:r>
              <a:rPr lang="en-US" sz="2800" dirty="0" smtClean="0"/>
              <a:t>Federation </a:t>
            </a:r>
            <a:r>
              <a:rPr lang="bs-Latn-BA" sz="2800" dirty="0" smtClean="0"/>
              <a:t> of BiH </a:t>
            </a:r>
            <a:r>
              <a:rPr lang="en-US" sz="2800" dirty="0" smtClean="0"/>
              <a:t>as a tourist destination</a:t>
            </a:r>
          </a:p>
          <a:p>
            <a:endParaRPr lang="bs-Latn-BA" sz="2800" dirty="0" smtClean="0"/>
          </a:p>
          <a:p>
            <a:pPr algn="just"/>
            <a:endParaRPr lang="ru-RU" sz="4500" dirty="0" smtClean="0">
              <a:latin typeface="Calibri" pitchFamily="34" charset="0"/>
            </a:endParaRPr>
          </a:p>
          <a:p>
            <a:endParaRPr lang="en-US" dirty="0"/>
          </a:p>
        </p:txBody>
      </p:sp>
    </p:spTree>
    <p:extLst>
      <p:ext uri="{BB962C8B-B14F-4D97-AF65-F5344CB8AC3E}">
        <p14:creationId xmlns:p14="http://schemas.microsoft.com/office/powerpoint/2010/main" val="3816779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4000" dirty="0" smtClean="0">
                <a:latin typeface="Calibri" pitchFamily="34" charset="0"/>
              </a:rPr>
              <a:t>Important activities in tourism</a:t>
            </a:r>
            <a:endParaRPr lang="en-US" sz="4000" dirty="0">
              <a:latin typeface="Calibri" pitchFamily="34" charset="0"/>
            </a:endParaRPr>
          </a:p>
        </p:txBody>
      </p:sp>
      <p:sp>
        <p:nvSpPr>
          <p:cNvPr id="3" name="Content Placeholder 2"/>
          <p:cNvSpPr>
            <a:spLocks noGrp="1"/>
          </p:cNvSpPr>
          <p:nvPr>
            <p:ph idx="1"/>
          </p:nvPr>
        </p:nvSpPr>
        <p:spPr>
          <a:xfrm>
            <a:off x="1435608" y="1447800"/>
            <a:ext cx="7600888" cy="5077544"/>
          </a:xfrm>
        </p:spPr>
        <p:txBody>
          <a:bodyPr>
            <a:normAutofit fontScale="92500"/>
          </a:bodyPr>
          <a:lstStyle/>
          <a:p>
            <a:r>
              <a:rPr lang="en-US" sz="2800" dirty="0" smtClean="0">
                <a:latin typeface="Calibri" pitchFamily="34" charset="0"/>
              </a:rPr>
              <a:t>Supporting the development of the mountain and ski tourism (</a:t>
            </a:r>
            <a:r>
              <a:rPr lang="en-US" sz="2800" dirty="0" err="1" smtClean="0">
                <a:latin typeface="Calibri" pitchFamily="34" charset="0"/>
              </a:rPr>
              <a:t>Bjelasnica</a:t>
            </a:r>
            <a:r>
              <a:rPr lang="en-US" sz="2800" dirty="0" smtClean="0">
                <a:latin typeface="Calibri" pitchFamily="34" charset="0"/>
              </a:rPr>
              <a:t>, Vlasic, </a:t>
            </a:r>
            <a:r>
              <a:rPr lang="en-US" sz="2800" dirty="0" err="1" smtClean="0">
                <a:latin typeface="Calibri" pitchFamily="34" charset="0"/>
              </a:rPr>
              <a:t>Kupres</a:t>
            </a:r>
            <a:r>
              <a:rPr lang="en-US" sz="2800" dirty="0" smtClean="0">
                <a:latin typeface="Calibri" pitchFamily="34" charset="0"/>
              </a:rPr>
              <a:t> </a:t>
            </a:r>
            <a:r>
              <a:rPr lang="en-US" sz="2800" dirty="0" err="1" smtClean="0">
                <a:latin typeface="Calibri" pitchFamily="34" charset="0"/>
              </a:rPr>
              <a:t>Blidinje</a:t>
            </a:r>
            <a:r>
              <a:rPr lang="en-US" sz="2800" dirty="0" smtClean="0">
                <a:latin typeface="Calibri" pitchFamily="34" charset="0"/>
              </a:rPr>
              <a:t> Rostov) </a:t>
            </a:r>
          </a:p>
          <a:p>
            <a:r>
              <a:rPr lang="en-US" sz="2800" dirty="0" smtClean="0">
                <a:latin typeface="Calibri" pitchFamily="34" charset="0"/>
              </a:rPr>
              <a:t>Investing in the development of the Olympic </a:t>
            </a:r>
            <a:r>
              <a:rPr lang="bs-Latn-BA" sz="2800" dirty="0" smtClean="0">
                <a:latin typeface="Calibri" pitchFamily="34" charset="0"/>
              </a:rPr>
              <a:t>center</a:t>
            </a:r>
            <a:r>
              <a:rPr lang="en-US" sz="2800" dirty="0" smtClean="0">
                <a:latin typeface="Calibri" pitchFamily="34" charset="0"/>
              </a:rPr>
              <a:t> </a:t>
            </a:r>
            <a:r>
              <a:rPr lang="en-US" sz="2800" dirty="0" err="1" smtClean="0">
                <a:latin typeface="Calibri" pitchFamily="34" charset="0"/>
              </a:rPr>
              <a:t>Bjelasnica</a:t>
            </a:r>
            <a:r>
              <a:rPr lang="en-US" sz="2800" dirty="0" smtClean="0">
                <a:latin typeface="Calibri" pitchFamily="34" charset="0"/>
              </a:rPr>
              <a:t> </a:t>
            </a:r>
            <a:r>
              <a:rPr lang="en-US" sz="2800" dirty="0" err="1" smtClean="0">
                <a:latin typeface="Calibri" pitchFamily="34" charset="0"/>
              </a:rPr>
              <a:t>Igman</a:t>
            </a:r>
            <a:r>
              <a:rPr lang="en-US" sz="2800" dirty="0" smtClean="0">
                <a:latin typeface="Calibri" pitchFamily="34" charset="0"/>
              </a:rPr>
              <a:t> </a:t>
            </a:r>
          </a:p>
          <a:p>
            <a:r>
              <a:rPr lang="en-US" sz="2800" dirty="0" smtClean="0">
                <a:latin typeface="Calibri" pitchFamily="34" charset="0"/>
              </a:rPr>
              <a:t>The development of spa tourism (</a:t>
            </a:r>
            <a:r>
              <a:rPr lang="en-US" sz="2800" dirty="0" err="1" smtClean="0">
                <a:latin typeface="Calibri" pitchFamily="34" charset="0"/>
              </a:rPr>
              <a:t>Reumal</a:t>
            </a:r>
            <a:r>
              <a:rPr lang="en-US" sz="2800" dirty="0" smtClean="0">
                <a:latin typeface="Calibri" pitchFamily="34" charset="0"/>
              </a:rPr>
              <a:t> </a:t>
            </a:r>
            <a:r>
              <a:rPr lang="en-US" sz="2800" dirty="0" err="1" smtClean="0">
                <a:latin typeface="Calibri" pitchFamily="34" charset="0"/>
              </a:rPr>
              <a:t>Fojnica</a:t>
            </a:r>
            <a:r>
              <a:rPr lang="en-US" sz="2800" dirty="0" smtClean="0">
                <a:latin typeface="Calibri" pitchFamily="34" charset="0"/>
              </a:rPr>
              <a:t> </a:t>
            </a:r>
            <a:r>
              <a:rPr lang="en-US" sz="2800" dirty="0" err="1" smtClean="0">
                <a:latin typeface="Calibri" pitchFamily="34" charset="0"/>
              </a:rPr>
              <a:t>Aquaterm</a:t>
            </a:r>
            <a:r>
              <a:rPr lang="en-US" sz="2800" dirty="0" smtClean="0">
                <a:latin typeface="Calibri" pitchFamily="34" charset="0"/>
              </a:rPr>
              <a:t> Lead spas, </a:t>
            </a:r>
            <a:r>
              <a:rPr lang="en-US" sz="2800" dirty="0" err="1" smtClean="0">
                <a:latin typeface="Calibri" pitchFamily="34" charset="0"/>
              </a:rPr>
              <a:t>Terme</a:t>
            </a:r>
            <a:r>
              <a:rPr lang="en-US" sz="2800" dirty="0" smtClean="0">
                <a:latin typeface="Calibri" pitchFamily="34" charset="0"/>
              </a:rPr>
              <a:t> </a:t>
            </a:r>
            <a:r>
              <a:rPr lang="en-US" sz="2800" dirty="0" err="1" smtClean="0">
                <a:latin typeface="Calibri" pitchFamily="34" charset="0"/>
              </a:rPr>
              <a:t>Centar</a:t>
            </a:r>
            <a:r>
              <a:rPr lang="en-US" sz="2800" dirty="0" smtClean="0">
                <a:latin typeface="Calibri" pitchFamily="34" charset="0"/>
              </a:rPr>
              <a:t>, spas cities) </a:t>
            </a:r>
          </a:p>
          <a:p>
            <a:r>
              <a:rPr lang="bs-Latn-BA" sz="2800" dirty="0" smtClean="0">
                <a:latin typeface="Calibri" pitchFamily="34" charset="0"/>
              </a:rPr>
              <a:t>To b</a:t>
            </a:r>
            <a:r>
              <a:rPr lang="en-US" sz="2800" dirty="0" err="1" smtClean="0">
                <a:latin typeface="Calibri" pitchFamily="34" charset="0"/>
              </a:rPr>
              <a:t>oost</a:t>
            </a:r>
            <a:r>
              <a:rPr lang="en-US" sz="2800" dirty="0" smtClean="0">
                <a:latin typeface="Calibri" pitchFamily="34" charset="0"/>
              </a:rPr>
              <a:t> the expansion of accommodation facilities and infrastructure construction, category 4 and 5 </a:t>
            </a:r>
          </a:p>
          <a:p>
            <a:r>
              <a:rPr lang="en-US" sz="2800" dirty="0" smtClean="0">
                <a:latin typeface="Calibri" pitchFamily="34" charset="0"/>
              </a:rPr>
              <a:t>Training of tourist guides and other tourism and hospitality workers</a:t>
            </a:r>
            <a:endParaRPr lang="sr-Cyrl-BA" dirty="0" smtClean="0"/>
          </a:p>
          <a:p>
            <a:endParaRPr lang="en-US" dirty="0"/>
          </a:p>
        </p:txBody>
      </p:sp>
    </p:spTree>
    <p:extLst>
      <p:ext uri="{BB962C8B-B14F-4D97-AF65-F5344CB8AC3E}">
        <p14:creationId xmlns:p14="http://schemas.microsoft.com/office/powerpoint/2010/main" val="689268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517</TotalTime>
  <Words>807</Words>
  <Application>Microsoft Office PowerPoint</Application>
  <PresentationFormat>On-screen Show (4:3)</PresentationFormat>
  <Paragraphs>58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 Federation of Bosnia and Herzegovina</vt:lpstr>
      <vt:lpstr>About the Federal ministry of environment and tourism</vt:lpstr>
      <vt:lpstr>Activities</vt:lpstr>
      <vt:lpstr>Sectors</vt:lpstr>
      <vt:lpstr> The environmental sector </vt:lpstr>
      <vt:lpstr>The environmental sector</vt:lpstr>
      <vt:lpstr>Tourism and hospitality sector</vt:lpstr>
      <vt:lpstr>  Tourism and Hospitality sector</vt:lpstr>
      <vt:lpstr>Important activities in tourism</vt:lpstr>
      <vt:lpstr>Investment possibilities</vt:lpstr>
      <vt:lpstr>Suggestions for possible investments</vt:lpstr>
      <vt:lpstr>Federal ministry of environment and tourism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Sladjana Ninic</dc:creator>
  <cp:lastModifiedBy>operater</cp:lastModifiedBy>
  <cp:revision>110</cp:revision>
  <dcterms:created xsi:type="dcterms:W3CDTF">2014-01-16T11:24:17Z</dcterms:created>
  <dcterms:modified xsi:type="dcterms:W3CDTF">2014-03-03T12:23:44Z</dcterms:modified>
</cp:coreProperties>
</file>