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58" r:id="rId4"/>
    <p:sldId id="259" r:id="rId5"/>
    <p:sldId id="260" r:id="rId6"/>
    <p:sldId id="261" r:id="rId7"/>
    <p:sldId id="26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>
      <p:cViewPr>
        <p:scale>
          <a:sx n="100" d="100"/>
          <a:sy n="100" d="100"/>
        </p:scale>
        <p:origin x="-97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aden\AppData\Local\Microsoft\Windows\Temporary%20Internet%20Files\Content.Outlook\GZ82SUOY\Grafikoni%20za%20prezentaciju%20-%2011%2004%202013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'[Grafikoni za prezentaciju - 11 04 2013 .xlsx]total distribution per year (0)'!$B$6</c:f>
              <c:strCache>
                <c:ptCount val="1"/>
                <c:pt idx="0">
                  <c:v>Education</c:v>
                </c:pt>
              </c:strCache>
            </c:strRef>
          </c:tx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(0)'!$C$6:$H$6</c:f>
              <c:numCache>
                <c:formatCode>0.00</c:formatCode>
                <c:ptCount val="6"/>
                <c:pt idx="0">
                  <c:v>7.5365279999999997</c:v>
                </c:pt>
                <c:pt idx="1">
                  <c:v>5.97</c:v>
                </c:pt>
                <c:pt idx="2">
                  <c:v>7.55</c:v>
                </c:pt>
                <c:pt idx="3">
                  <c:v>8.48</c:v>
                </c:pt>
                <c:pt idx="4">
                  <c:v>11.8</c:v>
                </c:pt>
                <c:pt idx="5">
                  <c:v>7.54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'[Grafikoni za prezentaciju - 11 04 2013 .xlsx]total distribution per year (0)'!$B$7</c:f>
              <c:strCache>
                <c:ptCount val="1"/>
                <c:pt idx="0">
                  <c:v>Health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(0)'!$C$7:$H$7</c:f>
              <c:numCache>
                <c:formatCode>General</c:formatCode>
                <c:ptCount val="6"/>
                <c:pt idx="0">
                  <c:v>8.56</c:v>
                </c:pt>
                <c:pt idx="1">
                  <c:v>10.210000000000001</c:v>
                </c:pt>
                <c:pt idx="2">
                  <c:v>12.67</c:v>
                </c:pt>
                <c:pt idx="3">
                  <c:v>8.0299999999999994</c:v>
                </c:pt>
                <c:pt idx="4">
                  <c:v>61.27</c:v>
                </c:pt>
                <c:pt idx="5">
                  <c:v>68.7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'[Grafikoni za prezentaciju - 11 04 2013 .xlsx]total distribution per year (0)'!$B$8</c:f>
              <c:strCache>
                <c:ptCount val="1"/>
                <c:pt idx="0">
                  <c:v>Good governance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(0)'!$C$8:$H$8</c:f>
              <c:numCache>
                <c:formatCode>General</c:formatCode>
                <c:ptCount val="6"/>
                <c:pt idx="0">
                  <c:v>33.049999999999997</c:v>
                </c:pt>
                <c:pt idx="1">
                  <c:v>41.35</c:v>
                </c:pt>
                <c:pt idx="2">
                  <c:v>48.53</c:v>
                </c:pt>
                <c:pt idx="3">
                  <c:v>38.89</c:v>
                </c:pt>
                <c:pt idx="4">
                  <c:v>34.43</c:v>
                </c:pt>
                <c:pt idx="5">
                  <c:v>32.159999999999997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'[Grafikoni za prezentaciju - 11 04 2013 .xlsx]total distribution per year (0)'!$B$9</c:f>
              <c:strCache>
                <c:ptCount val="1"/>
                <c:pt idx="0">
                  <c:v>Conflict prevention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(0)'!$C$9:$H$9</c:f>
              <c:numCache>
                <c:formatCode>0.00</c:formatCode>
                <c:ptCount val="6"/>
                <c:pt idx="0">
                  <c:v>33.1</c:v>
                </c:pt>
                <c:pt idx="1">
                  <c:v>36.090000000000003</c:v>
                </c:pt>
                <c:pt idx="2">
                  <c:v>32.880000000000003</c:v>
                </c:pt>
                <c:pt idx="3">
                  <c:v>33.270000000000003</c:v>
                </c:pt>
                <c:pt idx="4">
                  <c:v>24.17</c:v>
                </c:pt>
                <c:pt idx="5" formatCode="General">
                  <c:v>11.33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'[Grafikoni za prezentaciju - 11 04 2013 .xlsx]total distribution per year (0)'!$B$10</c:f>
              <c:strCache>
                <c:ptCount val="1"/>
                <c:pt idx="0">
                  <c:v>Infrastructure</c:v>
                </c:pt>
              </c:strCache>
            </c:strRef>
          </c:tx>
          <c:spPr>
            <a:ln>
              <a:solidFill>
                <a:srgbClr val="009644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(0)'!$C$10:$H$10</c:f>
              <c:numCache>
                <c:formatCode>0.00</c:formatCode>
                <c:ptCount val="6"/>
                <c:pt idx="0">
                  <c:v>197.46</c:v>
                </c:pt>
                <c:pt idx="1">
                  <c:v>343.12</c:v>
                </c:pt>
                <c:pt idx="2">
                  <c:v>186.3</c:v>
                </c:pt>
                <c:pt idx="3">
                  <c:v>236.69</c:v>
                </c:pt>
                <c:pt idx="4">
                  <c:v>207.28</c:v>
                </c:pt>
                <c:pt idx="5" formatCode="General">
                  <c:v>199.24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'[Grafikoni za prezentaciju - 11 04 2013 .xlsx]total distribution per year (0)'!$B$11</c:f>
              <c:strCache>
                <c:ptCount val="1"/>
                <c:pt idx="0">
                  <c:v>Economic development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(0)'!$C$11:$H$11</c:f>
              <c:numCache>
                <c:formatCode>0.00</c:formatCode>
                <c:ptCount val="6"/>
                <c:pt idx="0">
                  <c:v>141.86000000000001</c:v>
                </c:pt>
                <c:pt idx="1">
                  <c:v>219.36</c:v>
                </c:pt>
                <c:pt idx="2">
                  <c:v>238.12</c:v>
                </c:pt>
                <c:pt idx="3">
                  <c:v>304.27</c:v>
                </c:pt>
                <c:pt idx="4">
                  <c:v>165.34</c:v>
                </c:pt>
                <c:pt idx="5">
                  <c:v>82.65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'[Grafikoni za prezentaciju - 11 04 2013 .xlsx]total distribution per year (0)'!$B$12</c:f>
              <c:strCache>
                <c:ptCount val="1"/>
                <c:pt idx="0">
                  <c:v>Local Government</c:v>
                </c:pt>
              </c:strCache>
            </c:strRef>
          </c:tx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(0)'!$C$12:$H$12</c:f>
              <c:numCache>
                <c:formatCode>0.00</c:formatCode>
                <c:ptCount val="6"/>
                <c:pt idx="0">
                  <c:v>13.41</c:v>
                </c:pt>
                <c:pt idx="1">
                  <c:v>14.27</c:v>
                </c:pt>
                <c:pt idx="2">
                  <c:v>11.11</c:v>
                </c:pt>
                <c:pt idx="3">
                  <c:v>8.25</c:v>
                </c:pt>
                <c:pt idx="4">
                  <c:v>7.57</c:v>
                </c:pt>
                <c:pt idx="5">
                  <c:v>6.02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'[Grafikoni za prezentaciju - 11 04 2013 .xlsx]total distribution per year (0)'!$B$13</c:f>
              <c:strCache>
                <c:ptCount val="1"/>
                <c:pt idx="0">
                  <c:v>Agriculture and Forestry</c:v>
                </c:pt>
              </c:strCache>
            </c:strRef>
          </c:tx>
          <c:spPr>
            <a:ln>
              <a:solidFill>
                <a:srgbClr val="FF66FF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(0)'!$C$13:$H$13</c:f>
              <c:numCache>
                <c:formatCode>#,##0.00</c:formatCode>
                <c:ptCount val="6"/>
                <c:pt idx="0">
                  <c:v>9.4700000000000006</c:v>
                </c:pt>
                <c:pt idx="1">
                  <c:v>11.94</c:v>
                </c:pt>
                <c:pt idx="2">
                  <c:v>43.5</c:v>
                </c:pt>
                <c:pt idx="3">
                  <c:v>15.7</c:v>
                </c:pt>
                <c:pt idx="4">
                  <c:v>10.23</c:v>
                </c:pt>
                <c:pt idx="5">
                  <c:v>17.600000000000001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'[Grafikoni za prezentaciju - 11 04 2013 .xlsx]total distribution per year (0)'!$B$14</c:f>
              <c:strCache>
                <c:ptCount val="1"/>
                <c:pt idx="0">
                  <c:v>Environmental Protection</c:v>
                </c:pt>
              </c:strCache>
            </c:strRef>
          </c:tx>
          <c:spPr>
            <a:ln>
              <a:solidFill>
                <a:srgbClr val="F89324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(0)'!$C$14:$H$14</c:f>
              <c:numCache>
                <c:formatCode>0.00</c:formatCode>
                <c:ptCount val="6"/>
                <c:pt idx="0">
                  <c:v>4.6114860000000002</c:v>
                </c:pt>
                <c:pt idx="1">
                  <c:v>3.735214</c:v>
                </c:pt>
                <c:pt idx="2">
                  <c:v>20.079999999999998</c:v>
                </c:pt>
                <c:pt idx="3">
                  <c:v>12.49</c:v>
                </c:pt>
                <c:pt idx="4">
                  <c:v>11.35</c:v>
                </c:pt>
                <c:pt idx="5">
                  <c:v>12.79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'[Grafikoni za prezentaciju - 11 04 2013 .xlsx]total distribution per year (0)'!$B$15</c:f>
              <c:strCache>
                <c:ptCount val="1"/>
                <c:pt idx="0">
                  <c:v>Cross-cutting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'[Grafikoni za prezentaciju - 11 04 2013 .xlsx]total distribution per year (0)'!$C$5:$H$5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'[Grafikoni za prezentaciju - 11 04 2013 .xlsx]total distribution per year (0)'!$C$15:$H$15</c:f>
              <c:numCache>
                <c:formatCode>0.00</c:formatCode>
                <c:ptCount val="6"/>
                <c:pt idx="0">
                  <c:v>22.793766000000002</c:v>
                </c:pt>
                <c:pt idx="1">
                  <c:v>13.17</c:v>
                </c:pt>
                <c:pt idx="2">
                  <c:v>9.65</c:v>
                </c:pt>
                <c:pt idx="3">
                  <c:v>8.65</c:v>
                </c:pt>
                <c:pt idx="4">
                  <c:v>7.91</c:v>
                </c:pt>
                <c:pt idx="5">
                  <c:v>5.64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2660096"/>
        <c:axId val="92662016"/>
      </c:lineChart>
      <c:catAx>
        <c:axId val="9266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r>
                  <a:rPr lang="en-GB" sz="1400" dirty="0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3676497862244695"/>
              <c:y val="0.928157667944938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</a:defRPr>
            </a:pPr>
            <a:endParaRPr lang="sr-Latn-RS"/>
          </a:p>
        </c:txPr>
        <c:crossAx val="92662016"/>
        <c:crosses val="autoZero"/>
        <c:auto val="1"/>
        <c:lblAlgn val="ctr"/>
        <c:lblOffset val="100"/>
        <c:noMultiLvlLbl val="0"/>
      </c:catAx>
      <c:valAx>
        <c:axId val="92662016"/>
        <c:scaling>
          <c:orientation val="minMax"/>
          <c:max val="3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r>
                  <a:rPr lang="bs-Latn-BA" sz="1000" b="1" i="0" u="none" strike="noStrike" baseline="0" smtClean="0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rPr>
                  <a:t>Euros millions </a:t>
                </a:r>
                <a:r>
                  <a:rPr lang="bs-Latn-BA" sz="1000" b="0" i="0" u="none" strike="noStrike" baseline="0" smtClean="0">
                    <a:solidFill>
                      <a:schemeClr val="accent1">
                        <a:lumMod val="75000"/>
                      </a:schemeClr>
                    </a:solidFill>
                    <a:latin typeface="Century Gothic" pitchFamily="34" charset="0"/>
                  </a:rPr>
                  <a:t> </a:t>
                </a:r>
                <a:endParaRPr lang="bs-Latn-BA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sr-Latn-RS"/>
          </a:p>
        </c:txPr>
        <c:crossAx val="926600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6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7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8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egendEntry>
        <c:idx val="9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defRPr>
            </a:pPr>
            <a:endParaRPr lang="sr-Latn-RS"/>
          </a:p>
        </c:txPr>
      </c:legendEntry>
      <c:layout/>
      <c:overlay val="0"/>
      <c:txPr>
        <a:bodyPr/>
        <a:lstStyle/>
        <a:p>
          <a:pPr>
            <a:defRPr sz="1400">
              <a:latin typeface="Century Gothic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118AE-9C45-4949-9C69-17F4BFD46EE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E486716-B91C-4130-B838-D54F74699AF6}">
      <dgm:prSet phldrT="[Text]" custT="1"/>
      <dgm:spPr/>
      <dgm:t>
        <a:bodyPr/>
        <a:lstStyle/>
        <a:p>
          <a:r>
            <a:rPr lang="en-GB" sz="1400" dirty="0" err="1" smtClean="0"/>
            <a:t>MoFT</a:t>
          </a:r>
          <a:endParaRPr lang="en-GB" sz="1400" dirty="0"/>
        </a:p>
      </dgm:t>
    </dgm:pt>
    <dgm:pt modelId="{044D98C3-1557-4AE8-8362-DC580F2688FC}" type="parTrans" cxnId="{DC0EDC08-F27F-43B0-8F44-7B685C6E825B}">
      <dgm:prSet/>
      <dgm:spPr/>
      <dgm:t>
        <a:bodyPr/>
        <a:lstStyle/>
        <a:p>
          <a:endParaRPr lang="en-GB" sz="1400"/>
        </a:p>
      </dgm:t>
    </dgm:pt>
    <dgm:pt modelId="{F8926E49-EA70-4E5B-ABC6-C98F83172F53}" type="sibTrans" cxnId="{DC0EDC08-F27F-43B0-8F44-7B685C6E825B}">
      <dgm:prSet/>
      <dgm:spPr/>
      <dgm:t>
        <a:bodyPr/>
        <a:lstStyle/>
        <a:p>
          <a:endParaRPr lang="en-GB" sz="1400"/>
        </a:p>
      </dgm:t>
    </dgm:pt>
    <dgm:pt modelId="{31AE179D-965D-4D43-83F8-EB51170B0B1E}">
      <dgm:prSet phldrT="[Text]" custT="1"/>
      <dgm:spPr/>
      <dgm:t>
        <a:bodyPr/>
        <a:lstStyle/>
        <a:p>
          <a:r>
            <a:rPr lang="en-GB" sz="1400" dirty="0" err="1" smtClean="0"/>
            <a:t>BiH</a:t>
          </a:r>
          <a:r>
            <a:rPr lang="en-GB" sz="1400" dirty="0" smtClean="0"/>
            <a:t> Institution</a:t>
          </a:r>
          <a:endParaRPr lang="en-GB" sz="1400" dirty="0"/>
        </a:p>
      </dgm:t>
    </dgm:pt>
    <dgm:pt modelId="{5C6F9685-3DC6-45CF-A2C4-EF936581F1A4}" type="parTrans" cxnId="{4BCC86B6-C5F1-4A68-8899-962C4113A260}">
      <dgm:prSet/>
      <dgm:spPr/>
      <dgm:t>
        <a:bodyPr/>
        <a:lstStyle/>
        <a:p>
          <a:endParaRPr lang="en-GB" sz="1400"/>
        </a:p>
      </dgm:t>
    </dgm:pt>
    <dgm:pt modelId="{53ECCF78-6130-4CBB-BA59-3A1B6BAF21B7}" type="sibTrans" cxnId="{4BCC86B6-C5F1-4A68-8899-962C4113A260}">
      <dgm:prSet/>
      <dgm:spPr/>
      <dgm:t>
        <a:bodyPr/>
        <a:lstStyle/>
        <a:p>
          <a:endParaRPr lang="en-GB" sz="1400"/>
        </a:p>
      </dgm:t>
    </dgm:pt>
    <dgm:pt modelId="{F6EDF456-FC5F-41E3-9DC4-EAEEDA516F88}">
      <dgm:prSet phldrT="[Text]" custT="1"/>
      <dgm:spPr/>
      <dgm:t>
        <a:bodyPr/>
        <a:lstStyle/>
        <a:p>
          <a:r>
            <a:rPr lang="en-GB" sz="1400" dirty="0" smtClean="0"/>
            <a:t>DCF Members</a:t>
          </a:r>
          <a:endParaRPr lang="en-GB" sz="1400" dirty="0"/>
        </a:p>
      </dgm:t>
    </dgm:pt>
    <dgm:pt modelId="{307CAC1D-5CF3-45B0-9812-248168264DF5}" type="parTrans" cxnId="{ABC1183A-6A8D-4249-9F21-C9B2EDDF9AF3}">
      <dgm:prSet/>
      <dgm:spPr/>
      <dgm:t>
        <a:bodyPr/>
        <a:lstStyle/>
        <a:p>
          <a:endParaRPr lang="en-GB" sz="1400"/>
        </a:p>
      </dgm:t>
    </dgm:pt>
    <dgm:pt modelId="{D077A9D1-BEC2-4947-BBDA-F71BFDCFA405}" type="sibTrans" cxnId="{ABC1183A-6A8D-4249-9F21-C9B2EDDF9AF3}">
      <dgm:prSet/>
      <dgm:spPr/>
      <dgm:t>
        <a:bodyPr/>
        <a:lstStyle/>
        <a:p>
          <a:endParaRPr lang="en-GB" sz="1400"/>
        </a:p>
      </dgm:t>
    </dgm:pt>
    <dgm:pt modelId="{BF46002C-6B6B-4118-8660-45A92E2221B0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Donor Mapping Report</a:t>
          </a:r>
          <a:endParaRPr lang="en-GB" sz="1800" b="1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gm:t>
    </dgm:pt>
    <dgm:pt modelId="{9DB3820D-C71F-4D19-AB27-BC915C9925AB}" type="parTrans" cxnId="{AC7E470F-3A7A-4CF9-92B7-04D34C99962A}">
      <dgm:prSet/>
      <dgm:spPr/>
      <dgm:t>
        <a:bodyPr/>
        <a:lstStyle/>
        <a:p>
          <a:endParaRPr lang="en-GB" sz="1400"/>
        </a:p>
      </dgm:t>
    </dgm:pt>
    <dgm:pt modelId="{43395894-7EA6-4B9E-84C2-B438ECA82763}" type="sibTrans" cxnId="{AC7E470F-3A7A-4CF9-92B7-04D34C99962A}">
      <dgm:prSet/>
      <dgm:spPr/>
      <dgm:t>
        <a:bodyPr/>
        <a:lstStyle/>
        <a:p>
          <a:endParaRPr lang="en-GB" sz="1400"/>
        </a:p>
      </dgm:t>
    </dgm:pt>
    <dgm:pt modelId="{FA00EC63-F92C-4198-B82F-6EF31497544E}" type="pres">
      <dgm:prSet presAssocID="{6AE118AE-9C45-4949-9C69-17F4BFD46E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8F371554-F874-47A7-A84E-05A6E0832681}" type="pres">
      <dgm:prSet presAssocID="{6AE118AE-9C45-4949-9C69-17F4BFD46EEE}" presName="ellipse" presStyleLbl="trBgShp" presStyleIdx="0" presStyleCnt="1"/>
      <dgm:spPr/>
    </dgm:pt>
    <dgm:pt modelId="{1426254A-55C1-4D57-AAE1-85E18E08C4EF}" type="pres">
      <dgm:prSet presAssocID="{6AE118AE-9C45-4949-9C69-17F4BFD46EEE}" presName="arrow1" presStyleLbl="fgShp" presStyleIdx="0" presStyleCnt="1"/>
      <dgm:spPr/>
    </dgm:pt>
    <dgm:pt modelId="{361AAC30-CED0-4D89-B454-2D02C2391FEA}" type="pres">
      <dgm:prSet presAssocID="{6AE118AE-9C45-4949-9C69-17F4BFD46EE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72BEB2E-A1E1-441F-BB2F-C1CBED03E725}" type="pres">
      <dgm:prSet presAssocID="{31AE179D-965D-4D43-83F8-EB51170B0B1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9C9FA36-AF98-420D-932B-CC6191ADB86B}" type="pres">
      <dgm:prSet presAssocID="{F6EDF456-FC5F-41E3-9DC4-EAEEDA516F8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3491C-DFC3-4A72-B698-4EFABCDF19AA}" type="pres">
      <dgm:prSet presAssocID="{BF46002C-6B6B-4118-8660-45A92E2221B0}" presName="item3" presStyleLbl="node1" presStyleIdx="2" presStyleCnt="3" custScaleX="144126" custScaleY="140456" custLinFactNeighborX="-10011" custLinFactNeighborY="-5868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151FA93-64B4-4B9F-8BBD-8D4189D0EC1E}" type="pres">
      <dgm:prSet presAssocID="{6AE118AE-9C45-4949-9C69-17F4BFD46EEE}" presName="funnel" presStyleLbl="trAlignAcc1" presStyleIdx="0" presStyleCnt="1"/>
      <dgm:spPr/>
    </dgm:pt>
  </dgm:ptLst>
  <dgm:cxnLst>
    <dgm:cxn modelId="{F46E765F-2924-4CAD-A553-1851888C905E}" type="presOf" srcId="{BF46002C-6B6B-4118-8660-45A92E2221B0}" destId="{361AAC30-CED0-4D89-B454-2D02C2391FEA}" srcOrd="0" destOrd="0" presId="urn:microsoft.com/office/officeart/2005/8/layout/funnel1"/>
    <dgm:cxn modelId="{FFEEB663-70B9-44A9-ABEE-056BEC72512A}" type="presOf" srcId="{31AE179D-965D-4D43-83F8-EB51170B0B1E}" destId="{B9C9FA36-AF98-420D-932B-CC6191ADB86B}" srcOrd="0" destOrd="0" presId="urn:microsoft.com/office/officeart/2005/8/layout/funnel1"/>
    <dgm:cxn modelId="{DC0EDC08-F27F-43B0-8F44-7B685C6E825B}" srcId="{6AE118AE-9C45-4949-9C69-17F4BFD46EEE}" destId="{6E486716-B91C-4130-B838-D54F74699AF6}" srcOrd="0" destOrd="0" parTransId="{044D98C3-1557-4AE8-8362-DC580F2688FC}" sibTransId="{F8926E49-EA70-4E5B-ABC6-C98F83172F53}"/>
    <dgm:cxn modelId="{ABC1183A-6A8D-4249-9F21-C9B2EDDF9AF3}" srcId="{6AE118AE-9C45-4949-9C69-17F4BFD46EEE}" destId="{F6EDF456-FC5F-41E3-9DC4-EAEEDA516F88}" srcOrd="2" destOrd="0" parTransId="{307CAC1D-5CF3-45B0-9812-248168264DF5}" sibTransId="{D077A9D1-BEC2-4947-BBDA-F71BFDCFA405}"/>
    <dgm:cxn modelId="{AC7E470F-3A7A-4CF9-92B7-04D34C99962A}" srcId="{6AE118AE-9C45-4949-9C69-17F4BFD46EEE}" destId="{BF46002C-6B6B-4118-8660-45A92E2221B0}" srcOrd="3" destOrd="0" parTransId="{9DB3820D-C71F-4D19-AB27-BC915C9925AB}" sibTransId="{43395894-7EA6-4B9E-84C2-B438ECA82763}"/>
    <dgm:cxn modelId="{8CE7DC8D-08AE-446C-B1B4-A862AE279DB7}" type="presOf" srcId="{6AE118AE-9C45-4949-9C69-17F4BFD46EEE}" destId="{FA00EC63-F92C-4198-B82F-6EF31497544E}" srcOrd="0" destOrd="0" presId="urn:microsoft.com/office/officeart/2005/8/layout/funnel1"/>
    <dgm:cxn modelId="{4BCC86B6-C5F1-4A68-8899-962C4113A260}" srcId="{6AE118AE-9C45-4949-9C69-17F4BFD46EEE}" destId="{31AE179D-965D-4D43-83F8-EB51170B0B1E}" srcOrd="1" destOrd="0" parTransId="{5C6F9685-3DC6-45CF-A2C4-EF936581F1A4}" sibTransId="{53ECCF78-6130-4CBB-BA59-3A1B6BAF21B7}"/>
    <dgm:cxn modelId="{0A69C47A-7C44-4214-BF71-BAC1E8E8C6DF}" type="presOf" srcId="{6E486716-B91C-4130-B838-D54F74699AF6}" destId="{C4B3491C-DFC3-4A72-B698-4EFABCDF19AA}" srcOrd="0" destOrd="0" presId="urn:microsoft.com/office/officeart/2005/8/layout/funnel1"/>
    <dgm:cxn modelId="{CDE0781F-D465-490B-AD10-9B16A83E52C0}" type="presOf" srcId="{F6EDF456-FC5F-41E3-9DC4-EAEEDA516F88}" destId="{C72BEB2E-A1E1-441F-BB2F-C1CBED03E725}" srcOrd="0" destOrd="0" presId="urn:microsoft.com/office/officeart/2005/8/layout/funnel1"/>
    <dgm:cxn modelId="{12249909-7685-4EDD-A9B4-FA5B79A3E7F6}" type="presParOf" srcId="{FA00EC63-F92C-4198-B82F-6EF31497544E}" destId="{8F371554-F874-47A7-A84E-05A6E0832681}" srcOrd="0" destOrd="0" presId="urn:microsoft.com/office/officeart/2005/8/layout/funnel1"/>
    <dgm:cxn modelId="{733A199B-AB11-4861-9B18-8203B4772845}" type="presParOf" srcId="{FA00EC63-F92C-4198-B82F-6EF31497544E}" destId="{1426254A-55C1-4D57-AAE1-85E18E08C4EF}" srcOrd="1" destOrd="0" presId="urn:microsoft.com/office/officeart/2005/8/layout/funnel1"/>
    <dgm:cxn modelId="{F4E3152E-9715-4F27-832E-FE90807502C3}" type="presParOf" srcId="{FA00EC63-F92C-4198-B82F-6EF31497544E}" destId="{361AAC30-CED0-4D89-B454-2D02C2391FEA}" srcOrd="2" destOrd="0" presId="urn:microsoft.com/office/officeart/2005/8/layout/funnel1"/>
    <dgm:cxn modelId="{B5A58814-60EA-4630-B1E1-3B31E34AFAA3}" type="presParOf" srcId="{FA00EC63-F92C-4198-B82F-6EF31497544E}" destId="{C72BEB2E-A1E1-441F-BB2F-C1CBED03E725}" srcOrd="3" destOrd="0" presId="urn:microsoft.com/office/officeart/2005/8/layout/funnel1"/>
    <dgm:cxn modelId="{E0E4C6C8-A4F7-4BFC-9488-2AE627743606}" type="presParOf" srcId="{FA00EC63-F92C-4198-B82F-6EF31497544E}" destId="{B9C9FA36-AF98-420D-932B-CC6191ADB86B}" srcOrd="4" destOrd="0" presId="urn:microsoft.com/office/officeart/2005/8/layout/funnel1"/>
    <dgm:cxn modelId="{C0DC0F1C-0DBF-418C-980C-5CE95414B88A}" type="presParOf" srcId="{FA00EC63-F92C-4198-B82F-6EF31497544E}" destId="{C4B3491C-DFC3-4A72-B698-4EFABCDF19AA}" srcOrd="5" destOrd="0" presId="urn:microsoft.com/office/officeart/2005/8/layout/funnel1"/>
    <dgm:cxn modelId="{D336CD74-611D-4809-B30B-E53DCEED5636}" type="presParOf" srcId="{FA00EC63-F92C-4198-B82F-6EF31497544E}" destId="{C151FA93-64B4-4B9F-8BBD-8D4189D0EC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71554-F874-47A7-A84E-05A6E0832681}">
      <dsp:nvSpPr>
        <dsp:cNvPr id="0" name=""/>
        <dsp:cNvSpPr/>
      </dsp:nvSpPr>
      <dsp:spPr>
        <a:xfrm>
          <a:off x="1241572" y="181480"/>
          <a:ext cx="3601686" cy="125081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6254A-55C1-4D57-AAE1-85E18E08C4EF}">
      <dsp:nvSpPr>
        <dsp:cNvPr id="0" name=""/>
        <dsp:cNvSpPr/>
      </dsp:nvSpPr>
      <dsp:spPr>
        <a:xfrm>
          <a:off x="2698999" y="3244309"/>
          <a:ext cx="698001" cy="44672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AAC30-CED0-4D89-B454-2D02C2391FEA}">
      <dsp:nvSpPr>
        <dsp:cNvPr id="0" name=""/>
        <dsp:cNvSpPr/>
      </dsp:nvSpPr>
      <dsp:spPr>
        <a:xfrm>
          <a:off x="1372797" y="3601686"/>
          <a:ext cx="3350406" cy="83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Donor Mapping Report</a:t>
          </a:r>
          <a:endParaRPr lang="en-GB" sz="1800" b="1" kern="1200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sp:txBody>
      <dsp:txXfrm>
        <a:off x="1372797" y="3601686"/>
        <a:ext cx="3350406" cy="837601"/>
      </dsp:txXfrm>
    </dsp:sp>
    <dsp:sp modelId="{C72BEB2E-A1E1-441F-BB2F-C1CBED03E725}">
      <dsp:nvSpPr>
        <dsp:cNvPr id="0" name=""/>
        <dsp:cNvSpPr/>
      </dsp:nvSpPr>
      <dsp:spPr>
        <a:xfrm>
          <a:off x="2551023" y="1528901"/>
          <a:ext cx="1256402" cy="12564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DCF Members</a:t>
          </a:r>
          <a:endParaRPr lang="en-GB" sz="1400" kern="1200" dirty="0"/>
        </a:p>
      </dsp:txBody>
      <dsp:txXfrm>
        <a:off x="2735019" y="1712897"/>
        <a:ext cx="888410" cy="888410"/>
      </dsp:txXfrm>
    </dsp:sp>
    <dsp:sp modelId="{B9C9FA36-AF98-420D-932B-CC6191ADB86B}">
      <dsp:nvSpPr>
        <dsp:cNvPr id="0" name=""/>
        <dsp:cNvSpPr/>
      </dsp:nvSpPr>
      <dsp:spPr>
        <a:xfrm>
          <a:off x="1651997" y="586321"/>
          <a:ext cx="1256402" cy="12564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BiH</a:t>
          </a:r>
          <a:r>
            <a:rPr lang="en-GB" sz="1400" kern="1200" dirty="0" smtClean="0"/>
            <a:t> Institution</a:t>
          </a:r>
          <a:endParaRPr lang="en-GB" sz="1400" kern="1200" dirty="0"/>
        </a:p>
      </dsp:txBody>
      <dsp:txXfrm>
        <a:off x="1835993" y="770317"/>
        <a:ext cx="888410" cy="888410"/>
      </dsp:txXfrm>
    </dsp:sp>
    <dsp:sp modelId="{C4B3491C-DFC3-4A72-B698-4EFABCDF19AA}">
      <dsp:nvSpPr>
        <dsp:cNvPr id="0" name=""/>
        <dsp:cNvSpPr/>
      </dsp:nvSpPr>
      <dsp:spPr>
        <a:xfrm>
          <a:off x="2533341" y="0"/>
          <a:ext cx="1810802" cy="17646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MoFT</a:t>
          </a:r>
          <a:endParaRPr lang="en-GB" sz="1400" kern="1200" dirty="0"/>
        </a:p>
      </dsp:txBody>
      <dsp:txXfrm>
        <a:off x="2798527" y="258433"/>
        <a:ext cx="1280430" cy="1247826"/>
      </dsp:txXfrm>
    </dsp:sp>
    <dsp:sp modelId="{C151FA93-64B4-4B9F-8BBD-8D4189D0EC1E}">
      <dsp:nvSpPr>
        <dsp:cNvPr id="0" name=""/>
        <dsp:cNvSpPr/>
      </dsp:nvSpPr>
      <dsp:spPr>
        <a:xfrm>
          <a:off x="1093596" y="27920"/>
          <a:ext cx="3908807" cy="312704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326D0-1DA8-4E5A-A49F-F0FAB172D267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986F2-EF98-456B-90C2-C24FAE1DF23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6427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118B0596-40F7-49AB-BBA1-14FF49EC459F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18BA54E-0106-4550-8348-1A26DF6C82D5}" type="slidenum">
              <a:rPr lang="en-US" sz="12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200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r-Latn-RS" dirty="0" smtClean="0">
              <a:latin typeface="Calibri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421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43AD82A0-E03F-4EBA-9F7E-29E700B9E036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ADF95A-A15E-4CE7-9E02-BDBC881A419A}" type="slidenum">
              <a:rPr lang="bs-Latn-BA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bs-Latn-B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5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17FD5721-5838-4C67-AB62-59AC11A17C19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121003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E18EB33F-BCF0-4799-BA27-DA9704DABCE6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54774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63C09BAB-0110-40A3-A427-36222AE73FE8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37576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9C21B252-C762-4F49-8728-4E21B2BC7B11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365144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FF37C591-961B-4B10-8E18-1C9E5C77A87A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356706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B0AEE94F-C3E8-480B-B92A-B4A88B7B6761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174696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82B0F444-26D7-4289-AA6E-D037225E6AA9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415038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eaLnBrk="1" hangingPunct="1"/>
            <a:fld id="{117E9E85-DBE1-4D43-B7F7-BD83DE0B0859}" type="slidenum">
              <a:rPr lang="bs-Latn-B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bs-Latn-BA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175339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57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482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8759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4678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8380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6925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7614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5360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8596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1901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3357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4978-6C52-4F81-84BF-2EE3530516F8}" type="datetimeFigureOut">
              <a:rPr lang="bs-Latn-BA" smtClean="0"/>
              <a:t>16.4.2013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A6C1-FC2C-43F6-86CC-1B526730B9D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2810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774700" y="1906588"/>
            <a:ext cx="7813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sz="3600" b="1">
                <a:solidFill>
                  <a:srgbClr val="0099CC"/>
                </a:solidFill>
              </a:rPr>
              <a:t/>
            </a:r>
            <a:br>
              <a:rPr lang="bs-Latn-BA" sz="3600" b="1">
                <a:solidFill>
                  <a:srgbClr val="0099CC"/>
                </a:solidFill>
              </a:rPr>
            </a:br>
            <a:r>
              <a:rPr lang="bs-Latn-BA" sz="3600" b="1">
                <a:solidFill>
                  <a:srgbClr val="0099CC"/>
                </a:solidFill>
              </a:rPr>
              <a:t/>
            </a:r>
            <a:br>
              <a:rPr lang="bs-Latn-BA" sz="3600" b="1">
                <a:solidFill>
                  <a:srgbClr val="0099CC"/>
                </a:solidFill>
              </a:rPr>
            </a:br>
            <a:r>
              <a:rPr lang="bs-Latn-BA" sz="3600" b="1">
                <a:solidFill>
                  <a:srgbClr val="0099CC"/>
                </a:solidFill>
              </a:rPr>
              <a:t/>
            </a:r>
            <a:br>
              <a:rPr lang="bs-Latn-BA" sz="3600" b="1">
                <a:solidFill>
                  <a:srgbClr val="0099CC"/>
                </a:solidFill>
              </a:rPr>
            </a:br>
            <a:r>
              <a:rPr lang="bs-Latn-BA" sz="3600" b="1">
                <a:solidFill>
                  <a:srgbClr val="0099CC"/>
                </a:solidFill>
              </a:rPr>
              <a:t/>
            </a:r>
            <a:br>
              <a:rPr lang="bs-Latn-BA" sz="3600" b="1">
                <a:solidFill>
                  <a:srgbClr val="0099CC"/>
                </a:solidFill>
              </a:rPr>
            </a:br>
            <a:r>
              <a:rPr lang="en-GB" sz="3600" b="1" dirty="0">
                <a:solidFill>
                  <a:srgbClr val="0099CC"/>
                </a:solidFill>
              </a:rPr>
              <a:t/>
            </a:r>
            <a:br>
              <a:rPr lang="en-GB" sz="3600" b="1" dirty="0">
                <a:solidFill>
                  <a:srgbClr val="0099CC"/>
                </a:solidFill>
              </a:rPr>
            </a:br>
            <a:endParaRPr lang="en-GB" sz="3600" b="1" dirty="0">
              <a:solidFill>
                <a:srgbClr val="0099CC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042988" y="908720"/>
            <a:ext cx="69853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2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sz="3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Donor Coordination Forum </a:t>
            </a:r>
            <a:r>
              <a:rPr lang="bs-Latn-BA" sz="3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Meeting</a:t>
            </a:r>
          </a:p>
          <a:p>
            <a:pPr algn="ctr">
              <a:lnSpc>
                <a:spcPct val="12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30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Donor Mapping Report 2011 – 2012</a:t>
            </a: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24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24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Edina Topčagić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sz="1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Head of Division for the Coordination and Mobilisation of International Aid</a:t>
            </a: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Sarajevo</a:t>
            </a:r>
            <a:r>
              <a:rPr lang="bs-Latn-BA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, 16 April 2013</a:t>
            </a:r>
          </a:p>
        </p:txBody>
      </p:sp>
      <p:pic>
        <p:nvPicPr>
          <p:cNvPr id="21506" name="Picture 7" descr="Description: Description: BiH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344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7" y="1600965"/>
            <a:ext cx="7921625" cy="434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</a:pPr>
            <a:endParaRPr lang="bs-Latn-BA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1000"/>
              </a:spcBef>
              <a:buClrTx/>
            </a:pPr>
            <a:endParaRPr lang="bs-Latn-BA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bs-Latn-BA" sz="3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Thank you!</a:t>
            </a:r>
            <a:endParaRPr lang="bs-Latn-BA" sz="3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Description: Description: BiH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53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buClrTx/>
              <a:buFontTx/>
              <a:buNone/>
              <a:defRPr/>
            </a:pPr>
            <a:r>
              <a:rPr lang="bs-Latn-BA" sz="36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DMR 2011-2012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67608"/>
            <a:ext cx="8229600" cy="42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97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R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esult </a:t>
            </a:r>
            <a:r>
              <a:rPr lang="bs-Latn-BA" sz="20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the </a:t>
            </a:r>
            <a:r>
              <a:rPr lang="bs-Latn-BA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j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oint </a:t>
            </a:r>
            <a:r>
              <a:rPr lang="bs-Latn-BA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efforts </a:t>
            </a:r>
            <a:r>
              <a:rPr lang="bs-Latn-BA" sz="20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the domestic and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international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acters </a:t>
            </a:r>
            <a:r>
              <a:rPr lang="bs-Latn-BA" sz="20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involved in the development activities in Bosnia and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Herzegovina;</a:t>
            </a:r>
            <a:endParaRPr lang="bs-Latn-BA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just" eaLnBrk="1" hangingPunct="1">
              <a:spcBef>
                <a:spcPts val="400"/>
              </a:spcBef>
              <a:spcAft>
                <a:spcPts val="1200"/>
              </a:spcAft>
              <a:defRPr/>
            </a:pPr>
            <a:endParaRPr lang="bs-Latn-BA" sz="20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4488" indent="-342900" algn="just" eaLnBrk="1" hangingPunct="1">
              <a:spcBef>
                <a:spcPts val="4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C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onducted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by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the Ministry of Finance and Treasury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without financial support of donors</a:t>
            </a:r>
          </a:p>
          <a:p>
            <a:pPr marL="344488" indent="-342900" algn="just" eaLnBrk="1" hangingPunct="1">
              <a:spcBef>
                <a:spcPts val="4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bs-Latn-BA" sz="20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4488" indent="-342900" algn="just" eaLnBrk="1" hangingPunct="1">
              <a:spcBef>
                <a:spcPts val="4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A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dopted by the Council of Ministers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BiH, on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the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37th   session, held on January 30, 2013</a:t>
            </a:r>
          </a:p>
          <a:p>
            <a:pPr algn="just"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bs-Latn-BA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bs-Latn-BA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bs-Latn-BA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  <a:defRPr/>
            </a:pPr>
            <a:endParaRPr lang="bs-Latn-BA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Description: Description: BiH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12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3568" y="-236764"/>
            <a:ext cx="814705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buClrTx/>
              <a:buFontTx/>
              <a:buNone/>
              <a:defRPr/>
            </a:pP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ahoma" pitchFamily="34" charset="0"/>
                <a:cs typeface="Calibri" pitchFamily="34" charset="0"/>
              </a:rPr>
              <a:t>About the DMR 2011 - 2012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6552627"/>
              </p:ext>
            </p:extLst>
          </p:nvPr>
        </p:nvGraphicFramePr>
        <p:xfrm>
          <a:off x="1190101" y="679614"/>
          <a:ext cx="6096000" cy="446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8224" y="743964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Coordination, Analysis, Preparation of the Report, Sending to </a:t>
            </a:r>
            <a:r>
              <a:rPr lang="en-GB" sz="15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</a:t>
            </a:r>
            <a:endParaRPr lang="en-GB" sz="15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837822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Update of DMD, Provided responses to Questionnaire</a:t>
            </a:r>
            <a:endParaRPr lang="en-GB" sz="15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1396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Provided responses to Questionnaire</a:t>
            </a:r>
            <a:endParaRPr lang="en-GB" sz="15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4931680"/>
            <a:ext cx="6408712" cy="93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Enhance</a:t>
            </a:r>
            <a:r>
              <a:rPr lang="bs-Latn-BA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cooperation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for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socio–economic</a:t>
            </a:r>
            <a:r>
              <a:rPr lang="bs-Latn-BA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development</a:t>
            </a:r>
            <a:endParaRPr lang="bs-Latn-BA" sz="1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bs-Latn-BA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improve donor coordination and aid effectivnes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bs-Latn-BA" sz="16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and</a:t>
            </a:r>
            <a:r>
              <a:rPr lang="bs-Latn-BA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transparency in the ODA resources utilisation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5724128" y="1205629"/>
            <a:ext cx="811493" cy="9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5364088" y="2965668"/>
            <a:ext cx="811493" cy="9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1835696" y="1296994"/>
            <a:ext cx="811493" cy="9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7" descr="Description: Description: BiHgr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44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38944" y="44624"/>
            <a:ext cx="82296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buClrTx/>
              <a:buFontTx/>
              <a:buNone/>
              <a:defRPr/>
            </a:pPr>
            <a:r>
              <a:rPr lang="bs-Latn-BA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bs-Latn-BA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bs-Latn-B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Main findings of the DMR 2011 - 2012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38944" y="1466135"/>
            <a:ext cx="8229600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algn="just" eaLnBrk="1" hangingPunct="1">
              <a:spcBef>
                <a:spcPts val="500"/>
              </a:spcBef>
              <a:buClrTx/>
              <a:buFontTx/>
              <a:buNone/>
              <a:defRPr/>
            </a:pPr>
            <a:endParaRPr lang="bs-Latn-BA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Total allocation of DCF members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€541,36 million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in 201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1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bs-Latn-BA" sz="20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 eaLnBrk="1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€171,26 million in the form of grants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;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342900" indent="-342900" algn="just" eaLnBrk="1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€370,10 million in the form of loans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bs-Latn-BA" sz="20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Total allocation of DCF members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€443,68 million,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by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31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.07.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2012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bs-Latn-BA" sz="20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 eaLnBrk="1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€176,31 million in the form grants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;</a:t>
            </a:r>
          </a:p>
          <a:p>
            <a:pPr marL="342900" indent="-342900" algn="just" eaLnBrk="1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€267,37 million in the form loans.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bs-Latn-BA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bs-Latn-BA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8144" y="2564904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32%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8143" y="3129555"/>
            <a:ext cx="720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68%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5689" y="4934577"/>
            <a:ext cx="772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60%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450104" y="4500860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40%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Up Arrow 8"/>
          <p:cNvSpPr/>
          <p:nvPr/>
        </p:nvSpPr>
        <p:spPr>
          <a:xfrm>
            <a:off x="6711975" y="4233184"/>
            <a:ext cx="360040" cy="5843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Up Arrow 11"/>
          <p:cNvSpPr/>
          <p:nvPr/>
        </p:nvSpPr>
        <p:spPr>
          <a:xfrm rot="10800000">
            <a:off x="6481283" y="4935652"/>
            <a:ext cx="360040" cy="5843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7" descr="Description: Description: BiH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2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68313" y="478"/>
            <a:ext cx="822960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buClrTx/>
              <a:buFontTx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Main findings of </a:t>
            </a:r>
            <a:r>
              <a:rPr lang="bs-Latn-B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the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DMR 2011 - 2012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7" y="1158570"/>
            <a:ext cx="7345362" cy="475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Description: Description: BiHg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31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-91462"/>
            <a:ext cx="82296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buClrTx/>
              <a:buFontTx/>
              <a:buNone/>
              <a:defRPr/>
            </a:pPr>
            <a:r>
              <a:rPr lang="bs-Latn-B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Main findings of the DMR 2011 - 2012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1259301" y="737213"/>
            <a:ext cx="6430962" cy="4485189"/>
            <a:chOff x="-88" y="1040"/>
            <a:chExt cx="3248" cy="2375"/>
          </a:xfrm>
        </p:grpSpPr>
        <p:pic>
          <p:nvPicPr>
            <p:cNvPr id="71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" y="1175"/>
              <a:ext cx="3192" cy="2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4" name="Text Box 4"/>
            <p:cNvSpPr txBox="1">
              <a:spLocks noChangeArrowheads="1"/>
            </p:cNvSpPr>
            <p:nvPr/>
          </p:nvSpPr>
          <p:spPr bwMode="auto">
            <a:xfrm>
              <a:off x="-88" y="1040"/>
              <a:ext cx="3192" cy="2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s-Latn-BA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35943" y="520605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The structure of investments in </a:t>
            </a:r>
            <a:r>
              <a:rPr lang="bs-Latn-BA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the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Sectors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in the first seven months of 2012,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similar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to the structure in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2011</a:t>
            </a:r>
            <a:r>
              <a:rPr lang="bs-Latn-BA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bs-Latn-BA" sz="1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" name="Picture 7" descr="Description: Description: BiHg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56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69302" y="0"/>
            <a:ext cx="8229600" cy="67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buClrTx/>
              <a:buFontTx/>
              <a:buNone/>
              <a:defRPr/>
            </a:pPr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Main findings of DMR 2011 - 2012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95208"/>
              </p:ext>
            </p:extLst>
          </p:nvPr>
        </p:nvGraphicFramePr>
        <p:xfrm>
          <a:off x="107504" y="548680"/>
          <a:ext cx="8928992" cy="551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7" descr="Description: Description: BiHg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28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69081" y="-27780"/>
            <a:ext cx="8569325" cy="151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defRPr/>
            </a:pP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bs-Latn-B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DMR 2011-2012</a:t>
            </a:r>
          </a:p>
          <a:p>
            <a:pPr algn="ctr">
              <a:lnSpc>
                <a:spcPts val="5775"/>
              </a:lnSpc>
              <a:defRPr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The Way Forward - </a:t>
            </a: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Conclusions of the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CoM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BiH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1560" y="1772816"/>
            <a:ext cx="77768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just">
              <a:spcBef>
                <a:spcPts val="45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MoFT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should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work on:</a:t>
            </a:r>
          </a:p>
          <a:p>
            <a:pPr marL="285750" indent="-285750" algn="just">
              <a:spcBef>
                <a:spcPts val="45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Century Gothic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urther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improvement of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the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cooperation with the DCF members, 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spcBef>
                <a:spcPts val="45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Century Gothic" pitchFamily="34" charset="0"/>
              <a:buChar char="•"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acilitating efficient use of ODA resources, in line with  the priorities of BiH and principles of the Paris Declaration on Aid Effectiveness;</a:t>
            </a:r>
          </a:p>
          <a:p>
            <a:pPr marL="342900" indent="-342900" algn="just">
              <a:spcBef>
                <a:spcPts val="450"/>
              </a:spcBef>
              <a:spcAft>
                <a:spcPts val="18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ncluding new donors in the DCF membership, in order to achieve a comprehensive and transparent insight into the use of the ODA resources in BiH.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Description: Description: BiH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6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569325" cy="12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algn="ctr">
              <a:lnSpc>
                <a:spcPts val="5775"/>
              </a:lnSpc>
              <a:defRPr/>
            </a:pP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bs-Latn-B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bs-Latn-BA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DMR 2011-2012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16948" y="1700213"/>
            <a:ext cx="7704856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Palatino Linotype" pitchFamily="18" charset="0"/>
                <a:ea typeface="Microsoft YaHei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bs-Latn-B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bs-Latn-BA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450"/>
              </a:spcBef>
              <a:buClr>
                <a:srgbClr val="42568D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Donor </a:t>
            </a:r>
            <a:r>
              <a:rPr lang="bs-Latn-BA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Mapping Report 2011 – 2012 is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ailable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bs-Latn-BA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450"/>
              </a:spcBef>
              <a:buClr>
                <a:srgbClr val="42568D"/>
              </a:buClr>
            </a:pPr>
            <a:endParaRPr lang="bs-Latn-BA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450"/>
              </a:spcBef>
              <a:buClr>
                <a:srgbClr val="42568D"/>
              </a:buClr>
            </a:pPr>
            <a:r>
              <a:rPr lang="bs-Latn-BA" sz="3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www.donormapping.ba 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eaLnBrk="1" hangingPunct="1">
              <a:spcBef>
                <a:spcPts val="450"/>
              </a:spcBef>
              <a:buClr>
                <a:srgbClr val="42568D"/>
              </a:buCl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           </a:t>
            </a:r>
            <a:r>
              <a:rPr lang="bs-Latn-BA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www.mft.gov.ba</a:t>
            </a:r>
          </a:p>
          <a:p>
            <a:pPr algn="just" eaLnBrk="1" hangingPunct="1">
              <a:spcBef>
                <a:spcPts val="450"/>
              </a:spcBef>
              <a:buClr>
                <a:srgbClr val="42568D"/>
              </a:buClr>
            </a:pPr>
            <a:endParaRPr lang="bs-Latn-BA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36512" y="5949280"/>
            <a:ext cx="91805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Description: Description: BiH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6064982"/>
            <a:ext cx="482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75656" y="6064982"/>
            <a:ext cx="2596235" cy="6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Aft>
                <a:spcPts val="600"/>
              </a:spcAft>
            </a:pPr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BOSNIA AND HERZEGOVINA</a:t>
            </a:r>
          </a:p>
          <a:p>
            <a:r>
              <a:rPr lang="hr-HR" sz="11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Ministry </a:t>
            </a:r>
            <a:r>
              <a:rPr lang="hr-HR" sz="11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of Finance and Treasury </a:t>
            </a:r>
            <a:endParaRPr lang="bs-Latn-BA" sz="11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s-Latn-B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2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283</TotalTime>
  <Words>444</Words>
  <Application>Microsoft Office PowerPoint</Application>
  <PresentationFormat>On-screen Show (4:3)</PresentationFormat>
  <Paragraphs>100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operater</dc:creator>
  <cp:lastModifiedBy>operater</cp:lastModifiedBy>
  <cp:revision>51</cp:revision>
  <cp:lastPrinted>2013-04-16T08:28:33Z</cp:lastPrinted>
  <dcterms:created xsi:type="dcterms:W3CDTF">2013-04-15T12:12:49Z</dcterms:created>
  <dcterms:modified xsi:type="dcterms:W3CDTF">2013-04-16T10:02:44Z</dcterms:modified>
</cp:coreProperties>
</file>