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26"/>
  </p:notesMasterIdLst>
  <p:handoutMasterIdLst>
    <p:handoutMasterId r:id="rId27"/>
  </p:handoutMasterIdLst>
  <p:sldIdLst>
    <p:sldId id="312" r:id="rId2"/>
    <p:sldId id="285" r:id="rId3"/>
    <p:sldId id="286" r:id="rId4"/>
    <p:sldId id="289" r:id="rId5"/>
    <p:sldId id="288" r:id="rId6"/>
    <p:sldId id="322" r:id="rId7"/>
    <p:sldId id="323" r:id="rId8"/>
    <p:sldId id="324" r:id="rId9"/>
    <p:sldId id="290" r:id="rId10"/>
    <p:sldId id="291" r:id="rId11"/>
    <p:sldId id="292" r:id="rId12"/>
    <p:sldId id="293" r:id="rId13"/>
    <p:sldId id="307" r:id="rId14"/>
    <p:sldId id="331" r:id="rId15"/>
    <p:sldId id="296" r:id="rId16"/>
    <p:sldId id="304" r:id="rId17"/>
    <p:sldId id="318" r:id="rId18"/>
    <p:sldId id="320" r:id="rId19"/>
    <p:sldId id="305" r:id="rId20"/>
    <p:sldId id="325" r:id="rId21"/>
    <p:sldId id="326" r:id="rId22"/>
    <p:sldId id="327" r:id="rId23"/>
    <p:sldId id="328" r:id="rId24"/>
    <p:sldId id="329" r:id="rId25"/>
  </p:sldIdLst>
  <p:sldSz cx="9144000" cy="6858000" type="screen4x3"/>
  <p:notesSz cx="6718300" cy="98679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rgbClr val="5880B0"/>
        </a:solidFill>
        <a:latin typeface="Verdana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rgbClr val="5880B0"/>
        </a:solidFill>
        <a:latin typeface="Verdana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rgbClr val="5880B0"/>
        </a:solidFill>
        <a:latin typeface="Verdana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rgbClr val="5880B0"/>
        </a:solidFill>
        <a:latin typeface="Verdana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rgbClr val="5880B0"/>
        </a:solidFill>
        <a:latin typeface="Verdana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000" kern="1200">
        <a:solidFill>
          <a:srgbClr val="5880B0"/>
        </a:solidFill>
        <a:latin typeface="Verdana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000" kern="1200">
        <a:solidFill>
          <a:srgbClr val="5880B0"/>
        </a:solidFill>
        <a:latin typeface="Verdana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000" kern="1200">
        <a:solidFill>
          <a:srgbClr val="5880B0"/>
        </a:solidFill>
        <a:latin typeface="Verdana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000" kern="1200">
        <a:solidFill>
          <a:srgbClr val="5880B0"/>
        </a:solidFill>
        <a:latin typeface="Verdana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80B0"/>
    <a:srgbClr val="FFAC46"/>
    <a:srgbClr val="3399FF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1411" autoAdjust="0"/>
  </p:normalViewPr>
  <p:slideViewPr>
    <p:cSldViewPr>
      <p:cViewPr varScale="1">
        <p:scale>
          <a:sx n="82" d="100"/>
          <a:sy n="82" d="100"/>
        </p:scale>
        <p:origin x="-237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wb178469\Documents\Bosnia-Herzegovina\BiH%20Poverty%202009\Poverty%20rates%20simulations.xls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\\LDrive51A\HQ-Private2\wb367592\Home\Victoria%20handover%2011.04.10\!!SP%20Performance!!\SP%20Performance%20Master\SP_master_Nov_22_2010_only_internal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'aggregate income shock'!$F$4</c:f>
              <c:strCache>
                <c:ptCount val="1"/>
                <c:pt idx="0">
                  <c:v>Baseline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'aggregate income shock'!$E$5:$E$11</c:f>
              <c:strCache>
                <c:ptCount val="7"/>
                <c:pt idx="0">
                  <c:v>Federation urban</c:v>
                </c:pt>
                <c:pt idx="1">
                  <c:v>Federation Rural</c:v>
                </c:pt>
                <c:pt idx="2">
                  <c:v>RS urban</c:v>
                </c:pt>
                <c:pt idx="3">
                  <c:v>RS Rural</c:v>
                </c:pt>
                <c:pt idx="4">
                  <c:v>Brcko Urban</c:v>
                </c:pt>
                <c:pt idx="5">
                  <c:v>Brcko Rural</c:v>
                </c:pt>
                <c:pt idx="6">
                  <c:v>BiH</c:v>
                </c:pt>
              </c:strCache>
            </c:strRef>
          </c:cat>
          <c:val>
            <c:numRef>
              <c:f>'aggregate income shock'!$F$5:$F$11</c:f>
              <c:numCache>
                <c:formatCode>0</c:formatCode>
                <c:ptCount val="7"/>
                <c:pt idx="0">
                  <c:v>7.3214349999999646</c:v>
                </c:pt>
                <c:pt idx="1">
                  <c:v>17.626061000000131</c:v>
                </c:pt>
                <c:pt idx="2">
                  <c:v>9.6491009999999999</c:v>
                </c:pt>
                <c:pt idx="3">
                  <c:v>17.888915999999988</c:v>
                </c:pt>
                <c:pt idx="4">
                  <c:v>16.100618999999988</c:v>
                </c:pt>
                <c:pt idx="5">
                  <c:v>21.197485000000178</c:v>
                </c:pt>
                <c:pt idx="6">
                  <c:v>14.039524</c:v>
                </c:pt>
              </c:numCache>
            </c:numRef>
          </c:val>
        </c:ser>
        <c:ser>
          <c:idx val="1"/>
          <c:order val="1"/>
          <c:tx>
            <c:strRef>
              <c:f>'aggregate income shock'!$G$4</c:f>
              <c:strCache>
                <c:ptCount val="1"/>
                <c:pt idx="0">
                  <c:v>Income shock</c:v>
                </c:pt>
              </c:strCache>
            </c:strRef>
          </c:tx>
          <c:cat>
            <c:strRef>
              <c:f>'aggregate income shock'!$E$5:$E$11</c:f>
              <c:strCache>
                <c:ptCount val="7"/>
                <c:pt idx="0">
                  <c:v>Federation urban</c:v>
                </c:pt>
                <c:pt idx="1">
                  <c:v>Federation Rural</c:v>
                </c:pt>
                <c:pt idx="2">
                  <c:v>RS urban</c:v>
                </c:pt>
                <c:pt idx="3">
                  <c:v>RS Rural</c:v>
                </c:pt>
                <c:pt idx="4">
                  <c:v>Brcko Urban</c:v>
                </c:pt>
                <c:pt idx="5">
                  <c:v>Brcko Rural</c:v>
                </c:pt>
                <c:pt idx="6">
                  <c:v>BiH</c:v>
                </c:pt>
              </c:strCache>
            </c:strRef>
          </c:cat>
          <c:val>
            <c:numRef>
              <c:f>'aggregate income shock'!$G$5:$G$11</c:f>
              <c:numCache>
                <c:formatCode>0</c:formatCode>
                <c:ptCount val="7"/>
                <c:pt idx="0">
                  <c:v>8.5652830000000026</c:v>
                </c:pt>
                <c:pt idx="1">
                  <c:v>19.363441999999882</c:v>
                </c:pt>
                <c:pt idx="2">
                  <c:v>10.669401000000002</c:v>
                </c:pt>
                <c:pt idx="3">
                  <c:v>19.93452299999996</c:v>
                </c:pt>
                <c:pt idx="4">
                  <c:v>16.930058000000031</c:v>
                </c:pt>
                <c:pt idx="5">
                  <c:v>24.249395</c:v>
                </c:pt>
                <c:pt idx="6">
                  <c:v>15.635177000000001</c:v>
                </c:pt>
              </c:numCache>
            </c:numRef>
          </c:val>
        </c:ser>
        <c:axId val="148502016"/>
        <c:axId val="148503552"/>
      </c:barChart>
      <c:catAx>
        <c:axId val="148502016"/>
        <c:scaling>
          <c:orientation val="minMax"/>
        </c:scaling>
        <c:axPos val="b"/>
        <c:tickLblPos val="nextTo"/>
        <c:crossAx val="148503552"/>
        <c:crosses val="autoZero"/>
        <c:auto val="1"/>
        <c:lblAlgn val="ctr"/>
        <c:lblOffset val="100"/>
      </c:catAx>
      <c:valAx>
        <c:axId val="14850355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poverty rate</a:t>
                </a:r>
              </a:p>
            </c:rich>
          </c:tx>
          <c:layout/>
        </c:title>
        <c:numFmt formatCode="0" sourceLinked="1"/>
        <c:tickLblPos val="nextTo"/>
        <c:crossAx val="148502016"/>
        <c:crosses val="autoZero"/>
        <c:crossBetween val="between"/>
      </c:valAx>
    </c:plotArea>
    <c:legend>
      <c:legendPos val="b"/>
      <c:layout/>
    </c:legend>
    <c:plotVisOnly val="1"/>
  </c:chart>
  <c:spPr>
    <a:ln>
      <a:noFill/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Total Social Assistance - Coverage of Poor and Fiscal Effort</a:t>
            </a:r>
          </a:p>
        </c:rich>
      </c:tx>
      <c:layout/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9.9596213667735967E-2"/>
          <c:y val="0.10288804416689293"/>
          <c:w val="0.80630139982502158"/>
          <c:h val="0.58203479952936876"/>
        </c:manualLayout>
      </c:layout>
      <c:barChart>
        <c:barDir val="col"/>
        <c:grouping val="clustered"/>
        <c:ser>
          <c:idx val="1"/>
          <c:order val="0"/>
          <c:tx>
            <c:v>Coverage</c:v>
          </c:tx>
          <c:spPr>
            <a:solidFill>
              <a:srgbClr val="92D050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20"/>
            <c:spPr>
              <a:solidFill>
                <a:srgbClr val="FF00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cat>
            <c:strRef>
              <c:f>'Coverage-fiscal'!$B$7:$B$28</c:f>
              <c:strCache>
                <c:ptCount val="22"/>
                <c:pt idx="0">
                  <c:v>Romania 2009</c:v>
                </c:pt>
                <c:pt idx="1">
                  <c:v>Lithuania 2008</c:v>
                </c:pt>
                <c:pt idx="2">
                  <c:v>Latvia 2008</c:v>
                </c:pt>
                <c:pt idx="3">
                  <c:v>*Russia 2008</c:v>
                </c:pt>
                <c:pt idx="4">
                  <c:v>Bulgaria 2007</c:v>
                </c:pt>
                <c:pt idx="5">
                  <c:v>Poland 2008</c:v>
                </c:pt>
                <c:pt idx="6">
                  <c:v>Ukraine 2008</c:v>
                </c:pt>
                <c:pt idx="7">
                  <c:v>Turkey 2008</c:v>
                </c:pt>
                <c:pt idx="8">
                  <c:v>Belarus 2008</c:v>
                </c:pt>
                <c:pt idx="9">
                  <c:v>Kazakhstan 2007</c:v>
                </c:pt>
                <c:pt idx="10">
                  <c:v>Croatia 2008</c:v>
                </c:pt>
                <c:pt idx="11">
                  <c:v>Moldova 2008</c:v>
                </c:pt>
                <c:pt idx="12">
                  <c:v>Armenia  2008</c:v>
                </c:pt>
                <c:pt idx="13">
                  <c:v>Kosovo 2006/07</c:v>
                </c:pt>
                <c:pt idx="14">
                  <c:v>Serbia 2007</c:v>
                </c:pt>
                <c:pt idx="15">
                  <c:v>FYR Macedonia 2006</c:v>
                </c:pt>
                <c:pt idx="16">
                  <c:v>Georgia 2007</c:v>
                </c:pt>
                <c:pt idx="17">
                  <c:v>Albania 2008</c:v>
                </c:pt>
                <c:pt idx="18">
                  <c:v>Kyrgyzstan 2007</c:v>
                </c:pt>
                <c:pt idx="19">
                  <c:v>Montenegro 2008</c:v>
                </c:pt>
                <c:pt idx="20">
                  <c:v>BiH 2007</c:v>
                </c:pt>
                <c:pt idx="21">
                  <c:v>*Tajikistan 2007</c:v>
                </c:pt>
              </c:strCache>
            </c:strRef>
          </c:cat>
          <c:val>
            <c:numRef>
              <c:f>'Coverage-fiscal'!$C$7:$C$28</c:f>
              <c:numCache>
                <c:formatCode>0.0</c:formatCode>
                <c:ptCount val="22"/>
                <c:pt idx="0">
                  <c:v>81.020707132478449</c:v>
                </c:pt>
                <c:pt idx="1">
                  <c:v>72.706799022397661</c:v>
                </c:pt>
                <c:pt idx="2">
                  <c:v>72.689923746042894</c:v>
                </c:pt>
                <c:pt idx="3">
                  <c:v>69.022357314034778</c:v>
                </c:pt>
                <c:pt idx="4">
                  <c:v>67.909836062896488</c:v>
                </c:pt>
                <c:pt idx="5">
                  <c:v>66.616339158973958</c:v>
                </c:pt>
                <c:pt idx="6">
                  <c:v>62.910671700356204</c:v>
                </c:pt>
                <c:pt idx="7">
                  <c:v>61.825412351462006</c:v>
                </c:pt>
                <c:pt idx="8">
                  <c:v>57.921959762300354</c:v>
                </c:pt>
                <c:pt idx="9">
                  <c:v>53.331541157104994</c:v>
                </c:pt>
                <c:pt idx="10">
                  <c:v>52.998632714203431</c:v>
                </c:pt>
                <c:pt idx="11">
                  <c:v>48.615769970456</c:v>
                </c:pt>
                <c:pt idx="12">
                  <c:v>44.283634872792049</c:v>
                </c:pt>
                <c:pt idx="13">
                  <c:v>39.184119517001953</c:v>
                </c:pt>
                <c:pt idx="14">
                  <c:v>36.899796053037022</c:v>
                </c:pt>
                <c:pt idx="15">
                  <c:v>31.736614115382167</c:v>
                </c:pt>
                <c:pt idx="16">
                  <c:v>31.009997494136144</c:v>
                </c:pt>
                <c:pt idx="17">
                  <c:v>28.269588962021686</c:v>
                </c:pt>
                <c:pt idx="18">
                  <c:v>23.300731563497585</c:v>
                </c:pt>
                <c:pt idx="19">
                  <c:v>22.036630583101079</c:v>
                </c:pt>
                <c:pt idx="20">
                  <c:v>21.019537489164389</c:v>
                </c:pt>
                <c:pt idx="21">
                  <c:v>9.0000000000000066E-2</c:v>
                </c:pt>
              </c:numCache>
            </c:numRef>
          </c:val>
        </c:ser>
        <c:axId val="198578176"/>
        <c:axId val="198580096"/>
      </c:barChart>
      <c:lineChart>
        <c:grouping val="standard"/>
        <c:ser>
          <c:idx val="0"/>
          <c:order val="1"/>
          <c:tx>
            <c:v>Spending</c:v>
          </c:tx>
          <c:spPr>
            <a:ln w="12700">
              <a:solidFill>
                <a:srgbClr val="00008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strRef>
              <c:f>'Coverage-fiscal'!$A$7:$A$34</c:f>
              <c:strCache>
                <c:ptCount val="28"/>
                <c:pt idx="5">
                  <c:v>11/23/2010</c:v>
                </c:pt>
                <c:pt idx="7">
                  <c:v>11/23/2010</c:v>
                </c:pt>
                <c:pt idx="11">
                  <c:v>11/23/2010</c:v>
                </c:pt>
                <c:pt idx="24">
                  <c:v>Azerbaijan 2008</c:v>
                </c:pt>
                <c:pt idx="25">
                  <c:v>Hungary 2004</c:v>
                </c:pt>
                <c:pt idx="26">
                  <c:v>Estonia 2004</c:v>
                </c:pt>
                <c:pt idx="27">
                  <c:v>*Uzbekistan 2003</c:v>
                </c:pt>
              </c:strCache>
            </c:strRef>
          </c:cat>
          <c:val>
            <c:numRef>
              <c:f>'Coverage-fiscal'!$D$7:$D$28</c:f>
              <c:numCache>
                <c:formatCode>0.00</c:formatCode>
                <c:ptCount val="22"/>
                <c:pt idx="0">
                  <c:v>3.3424850712636767</c:v>
                </c:pt>
                <c:pt idx="1">
                  <c:v>1.4610486554546145</c:v>
                </c:pt>
                <c:pt idx="2">
                  <c:v>0.78580342700012362</c:v>
                </c:pt>
                <c:pt idx="3">
                  <c:v>2.7</c:v>
                </c:pt>
                <c:pt idx="4">
                  <c:v>1.0849868683651807</c:v>
                </c:pt>
                <c:pt idx="5">
                  <c:v>2</c:v>
                </c:pt>
                <c:pt idx="6">
                  <c:v>2.0024128801596777</c:v>
                </c:pt>
                <c:pt idx="7">
                  <c:v>0.94430158547611898</c:v>
                </c:pt>
                <c:pt idx="8">
                  <c:v>2.0299999999999998</c:v>
                </c:pt>
                <c:pt idx="9">
                  <c:v>1.2</c:v>
                </c:pt>
                <c:pt idx="10">
                  <c:v>3.4072057698753211</c:v>
                </c:pt>
                <c:pt idx="11">
                  <c:v>1.3590989475223298</c:v>
                </c:pt>
                <c:pt idx="12">
                  <c:v>1.0270650634223697</c:v>
                </c:pt>
                <c:pt idx="13">
                  <c:v>1.4749999502248292</c:v>
                </c:pt>
                <c:pt idx="14">
                  <c:v>1.8402356053071498</c:v>
                </c:pt>
                <c:pt idx="15">
                  <c:v>1.2230110594535486</c:v>
                </c:pt>
                <c:pt idx="16">
                  <c:v>1.1100000000000001</c:v>
                </c:pt>
                <c:pt idx="17">
                  <c:v>1.9052810138591099</c:v>
                </c:pt>
                <c:pt idx="18">
                  <c:v>1.2062050909808453</c:v>
                </c:pt>
                <c:pt idx="19">
                  <c:v>1.0556420699568867</c:v>
                </c:pt>
                <c:pt idx="20">
                  <c:v>3.7960353033593637</c:v>
                </c:pt>
                <c:pt idx="21">
                  <c:v>0.50319406885758999</c:v>
                </c:pt>
              </c:numCache>
            </c:numRef>
          </c:val>
        </c:ser>
        <c:marker val="1"/>
        <c:axId val="198582272"/>
        <c:axId val="198583808"/>
      </c:lineChart>
      <c:catAx>
        <c:axId val="198578176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98580096"/>
        <c:crosses val="autoZero"/>
        <c:lblAlgn val="ctr"/>
        <c:lblOffset val="100"/>
        <c:tickLblSkip val="1"/>
        <c:tickMarkSkip val="1"/>
      </c:catAx>
      <c:valAx>
        <c:axId val="198580096"/>
        <c:scaling>
          <c:orientation val="minMax"/>
          <c:max val="10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Coverage</a:t>
                </a:r>
                <a:r>
                  <a:rPr lang="en-US" baseline="0"/>
                  <a:t> of Poorest Quintile (%)</a:t>
                </a:r>
                <a:endParaRPr lang="en-US"/>
              </a:p>
            </c:rich>
          </c:tx>
          <c:layout/>
          <c:spPr>
            <a:noFill/>
            <a:ln w="25400">
              <a:noFill/>
            </a:ln>
          </c:spPr>
        </c:title>
        <c:numFmt formatCode="0.0" sourceLinked="1"/>
        <c:maj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98578176"/>
        <c:crosses val="autoZero"/>
        <c:crossBetween val="between"/>
      </c:valAx>
      <c:catAx>
        <c:axId val="198582272"/>
        <c:scaling>
          <c:orientation val="minMax"/>
        </c:scaling>
        <c:delete val="1"/>
        <c:axPos val="b"/>
        <c:tickLblPos val="none"/>
        <c:crossAx val="198583808"/>
        <c:crosses val="autoZero"/>
        <c:lblAlgn val="ctr"/>
        <c:lblOffset val="100"/>
      </c:catAx>
      <c:valAx>
        <c:axId val="198583808"/>
        <c:scaling>
          <c:orientation val="minMax"/>
        </c:scaling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Fiscal</a:t>
                </a:r>
                <a:r>
                  <a:rPr lang="en-US" baseline="0"/>
                  <a:t> Effort (SA spending as % of GDP)</a:t>
                </a:r>
                <a:endParaRPr lang="en-US"/>
              </a:p>
            </c:rich>
          </c:tx>
          <c:layout/>
          <c:spPr>
            <a:noFill/>
            <a:ln w="25400">
              <a:noFill/>
            </a:ln>
          </c:spPr>
        </c:title>
        <c:numFmt formatCode="0.00" sourceLinked="1"/>
        <c:majorTickMark val="cross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98582272"/>
        <c:crosses val="max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b"/>
      <c:layout/>
    </c:legend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47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spcAft>
                <a:spcPct val="0"/>
              </a:spcAft>
              <a:buFontTx/>
              <a:buNone/>
              <a:defRPr sz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05238" y="0"/>
            <a:ext cx="291147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spcAft>
                <a:spcPct val="0"/>
              </a:spcAft>
              <a:buFontTx/>
              <a:buNone/>
              <a:defRPr sz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2600"/>
            <a:ext cx="291147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spcAft>
                <a:spcPct val="0"/>
              </a:spcAft>
              <a:buFontTx/>
              <a:buNone/>
              <a:defRPr sz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05238" y="9372600"/>
            <a:ext cx="291147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53C85CA-6C11-4934-9BA4-276D6B1464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47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spcAft>
                <a:spcPct val="0"/>
              </a:spcAft>
              <a:buFontTx/>
              <a:buNone/>
              <a:defRPr sz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5238" y="0"/>
            <a:ext cx="291147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spcAft>
                <a:spcPct val="0"/>
              </a:spcAft>
              <a:buFontTx/>
              <a:buNone/>
              <a:defRPr sz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2175" y="739775"/>
            <a:ext cx="4933950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513" y="4687888"/>
            <a:ext cx="5375275" cy="444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2600"/>
            <a:ext cx="291147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spcAft>
                <a:spcPct val="0"/>
              </a:spcAft>
              <a:buFontTx/>
              <a:buNone/>
              <a:defRPr sz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5238" y="9372600"/>
            <a:ext cx="291147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5E45BC-BE9B-4B2A-8093-92A4978E93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pitchFamily="-110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pitchFamily="-110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pitchFamily="-110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pitchFamily="-110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pitchFamily="-110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smtClean="0"/>
              <a:t>Without a basic level of citizen security there can be no enduring social and economic development; </a:t>
            </a: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smtClean="0"/>
              <a:t>and without a sufficiently broad coalition based on confidence in improved justice and shared economic prospects, it is difficult to sustain the momentum for change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5E45BC-BE9B-4B2A-8093-92A4978E93C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81857B-DE75-4F05-9793-6AA166D5638C}" type="slidenum">
              <a:rPr lang="en-US"/>
              <a:pPr/>
              <a:t>20</a:t>
            </a:fld>
            <a:endParaRPr lang="en-US" dirty="0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2175" y="739775"/>
            <a:ext cx="4933950" cy="3700463"/>
          </a:xfrm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dirty="0" smtClean="0"/>
              <a:t>This </a:t>
            </a:r>
            <a:r>
              <a:rPr lang="en-US" dirty="0"/>
              <a:t>year, </a:t>
            </a:r>
            <a:r>
              <a:rPr lang="en-US" dirty="0" smtClean="0"/>
              <a:t>only 2 out of 0 indicators</a:t>
            </a:r>
            <a:r>
              <a:rPr lang="en-US" baseline="0" dirty="0" smtClean="0"/>
              <a:t> registered improvements. Registering Property improved by 26 places, and Paying Taxes by 1 place. </a:t>
            </a:r>
          </a:p>
          <a:p>
            <a:pPr>
              <a:spcBef>
                <a:spcPct val="0"/>
              </a:spcBef>
            </a:pPr>
            <a:endParaRPr lang="en-US" baseline="0" dirty="0" smtClean="0"/>
          </a:p>
          <a:p>
            <a:pPr>
              <a:spcBef>
                <a:spcPct val="0"/>
              </a:spcBef>
            </a:pPr>
            <a:r>
              <a:rPr lang="en-US" dirty="0" smtClean="0"/>
              <a:t>The</a:t>
            </a:r>
            <a:r>
              <a:rPr lang="en-US" baseline="0" dirty="0" smtClean="0"/>
              <a:t> improvements under Starting a Business was minimal and it reflects </a:t>
            </a:r>
            <a:r>
              <a:rPr lang="bs-Latn-BA" baseline="0" dirty="0" smtClean="0"/>
              <a:t>continuing </a:t>
            </a:r>
            <a:r>
              <a:rPr lang="en-US" baseline="0" dirty="0" smtClean="0"/>
              <a:t>efficiency improvements in the registration process, but further reform interventions are likely necessary to achieve noticeable progress</a:t>
            </a:r>
            <a:r>
              <a:rPr lang="bs-Latn-BA" baseline="0" dirty="0" smtClean="0"/>
              <a:t>.</a:t>
            </a:r>
          </a:p>
          <a:p>
            <a:pPr>
              <a:spcBef>
                <a:spcPct val="0"/>
              </a:spcBef>
            </a:pPr>
            <a:endParaRPr lang="bs-Latn-BA" baseline="0" dirty="0" smtClean="0"/>
          </a:p>
          <a:p>
            <a:pPr>
              <a:spcBef>
                <a:spcPct val="0"/>
              </a:spcBef>
            </a:pPr>
            <a:r>
              <a:rPr lang="en-US" baseline="0" dirty="0" smtClean="0"/>
              <a:t>For the 4</a:t>
            </a:r>
            <a:r>
              <a:rPr lang="bs-Latn-BA" baseline="0" dirty="0" smtClean="0"/>
              <a:t> indicators where </a:t>
            </a:r>
            <a:r>
              <a:rPr lang="en-US" baseline="0" dirty="0" smtClean="0"/>
              <a:t>rankings deteriorated</a:t>
            </a:r>
            <a:r>
              <a:rPr lang="bs-Latn-BA" baseline="0" dirty="0" smtClean="0"/>
              <a:t>, this was not caused by any negative action within the country</a:t>
            </a:r>
            <a:r>
              <a:rPr lang="en-US" baseline="0" dirty="0" smtClean="0"/>
              <a:t>, and there were even some improvements, such as elimination of one document requirement in Trading across Borders</a:t>
            </a:r>
            <a:r>
              <a:rPr lang="bs-Latn-BA" baseline="0" dirty="0" smtClean="0"/>
              <a:t>. </a:t>
            </a:r>
            <a:r>
              <a:rPr lang="en-US" baseline="0" dirty="0" smtClean="0"/>
              <a:t>Still, </a:t>
            </a:r>
            <a:r>
              <a:rPr lang="bs-Latn-BA" baseline="0" dirty="0" smtClean="0"/>
              <a:t>falling rankings </a:t>
            </a:r>
            <a:r>
              <a:rPr lang="en-US" dirty="0" smtClean="0"/>
              <a:t>reveal </a:t>
            </a:r>
            <a:r>
              <a:rPr lang="en-US" dirty="0"/>
              <a:t>that other countries and jurisdictions are </a:t>
            </a:r>
            <a:r>
              <a:rPr lang="bs-Latn-BA" dirty="0" smtClean="0"/>
              <a:t>making</a:t>
            </a:r>
            <a:r>
              <a:rPr lang="bs-Latn-BA" baseline="0" dirty="0" smtClean="0"/>
              <a:t> </a:t>
            </a:r>
            <a:r>
              <a:rPr lang="en-US" baseline="0" dirty="0" smtClean="0"/>
              <a:t>greater reform </a:t>
            </a:r>
            <a:r>
              <a:rPr lang="bs-Latn-BA" baseline="0" dirty="0" smtClean="0"/>
              <a:t>efforts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59A119-06C3-4E16-B324-43FE95C37FD7}" type="slidenum">
              <a:rPr lang="en-US" smtClean="0">
                <a:latin typeface="Arial" pitchFamily="34" charset="0"/>
                <a:cs typeface="Arial" pitchFamily="34" charset="0"/>
              </a:rPr>
              <a:pPr/>
              <a:t>24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b="1" i="1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3.v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5"/>
          <p:cNvSpPr>
            <a:spLocks noChangeShapeType="1"/>
          </p:cNvSpPr>
          <p:nvPr/>
        </p:nvSpPr>
        <p:spPr bwMode="auto">
          <a:xfrm rot="5400000">
            <a:off x="4724400" y="2590800"/>
            <a:ext cx="3048000" cy="0"/>
          </a:xfrm>
          <a:prstGeom prst="line">
            <a:avLst/>
          </a:prstGeom>
          <a:noFill/>
          <a:ln w="25400">
            <a:solidFill>
              <a:srgbClr val="FFAC46"/>
            </a:solidFill>
            <a:round/>
            <a:headEnd/>
            <a:tailEnd/>
          </a:ln>
          <a:effectLst/>
        </p:spPr>
        <p:txBody>
          <a:bodyPr/>
          <a:lstStyle/>
          <a:p>
            <a:pPr algn="r">
              <a:spcBef>
                <a:spcPct val="20000"/>
              </a:spcBef>
              <a:spcAft>
                <a:spcPct val="10000"/>
              </a:spcAft>
              <a:buFont typeface="Wingdings" pitchFamily="2" charset="2"/>
              <a:buNone/>
              <a:defRPr/>
            </a:pPr>
            <a:endParaRPr lang="en-US" dirty="0">
              <a:cs typeface="Arial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6324600" y="2819400"/>
            <a:ext cx="1371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en-US" sz="1200" dirty="0">
                <a:cs typeface="Arial" charset="0"/>
              </a:rPr>
              <a:t>THE WORLD BANK </a:t>
            </a:r>
          </a:p>
          <a:p>
            <a:pPr>
              <a:spcBef>
                <a:spcPct val="50000"/>
              </a:spcBef>
              <a:defRPr/>
            </a:pPr>
            <a:r>
              <a:rPr lang="en-US" sz="1200" dirty="0">
                <a:cs typeface="Arial" charset="0"/>
              </a:rPr>
              <a:t>COUNTRY OFFICE </a:t>
            </a:r>
          </a:p>
          <a:p>
            <a:pPr>
              <a:spcBef>
                <a:spcPct val="50000"/>
              </a:spcBef>
              <a:defRPr/>
            </a:pPr>
            <a:r>
              <a:rPr lang="en-US" sz="1200" dirty="0">
                <a:cs typeface="Arial" charset="0"/>
              </a:rPr>
              <a:t>BOSNIA AND HERZEGOVINA</a:t>
            </a: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6400800" y="1066800"/>
          <a:ext cx="1265238" cy="1647825"/>
        </p:xfrm>
        <a:graphic>
          <a:graphicData uri="http://schemas.openxmlformats.org/presentationml/2006/ole">
            <p:oleObj spid="_x0000_s55298" name="Image" r:id="rId3" imgW="749873" imgH="978493" progId="">
              <p:embed/>
            </p:oleObj>
          </a:graphicData>
        </a:graphic>
      </p:graphicFrame>
      <p:sp>
        <p:nvSpPr>
          <p:cNvPr id="158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1066800"/>
            <a:ext cx="5105400" cy="1905000"/>
          </a:xfrm>
        </p:spPr>
        <p:txBody>
          <a:bodyPr/>
          <a:lstStyle>
            <a:lvl1pPr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3048000"/>
            <a:ext cx="3810000" cy="1066800"/>
          </a:xfrm>
        </p:spPr>
        <p:txBody>
          <a:bodyPr/>
          <a:lstStyle>
            <a:lvl1pPr marL="0" indent="0" algn="r"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20574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60198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57200" y="228600"/>
            <a:ext cx="8229600" cy="457200"/>
          </a:xfrm>
          <a:prstGeom prst="rect">
            <a:avLst/>
          </a:prstGeom>
          <a:solidFill>
            <a:srgbClr val="5880B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80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685800"/>
            <a:ext cx="8229600" cy="0"/>
          </a:xfrm>
          <a:prstGeom prst="line">
            <a:avLst/>
          </a:prstGeom>
          <a:noFill/>
          <a:ln w="28575">
            <a:solidFill>
              <a:srgbClr val="FFAC46"/>
            </a:solidFill>
            <a:round/>
            <a:headEnd/>
            <a:tailEnd/>
          </a:ln>
          <a:effectLst/>
        </p:spPr>
        <p:txBody>
          <a:bodyPr/>
          <a:lstStyle/>
          <a:p>
            <a:pPr algn="r">
              <a:spcBef>
                <a:spcPct val="20000"/>
              </a:spcBef>
              <a:spcAft>
                <a:spcPct val="10000"/>
              </a:spcAft>
              <a:buFont typeface="Wingdings" pitchFamily="2" charset="2"/>
              <a:buNone/>
              <a:defRPr/>
            </a:pPr>
            <a:endParaRPr lang="en-US" dirty="0">
              <a:cs typeface="Arial" charset="0"/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838200" y="228600"/>
            <a:ext cx="4953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en-US" sz="1000" dirty="0">
                <a:solidFill>
                  <a:schemeClr val="bg1"/>
                </a:solidFill>
                <a:cs typeface="Arial" charset="0"/>
              </a:rPr>
              <a:t>THE WORLD BANK </a:t>
            </a:r>
            <a:br>
              <a:rPr lang="en-US" sz="1000" dirty="0">
                <a:solidFill>
                  <a:schemeClr val="bg1"/>
                </a:solidFill>
                <a:cs typeface="Arial" charset="0"/>
              </a:rPr>
            </a:br>
            <a:r>
              <a:rPr lang="en-US" sz="1000" dirty="0">
                <a:solidFill>
                  <a:schemeClr val="bg1"/>
                </a:solidFill>
                <a:cs typeface="Arial" charset="0"/>
              </a:rPr>
              <a:t>COUNTRY OFFICE BOSNIA AND HERZEGOVINA</a:t>
            </a:r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/>
        </p:nvGraphicFramePr>
        <p:xfrm>
          <a:off x="457200" y="228600"/>
          <a:ext cx="334963" cy="438150"/>
        </p:xfrm>
        <a:graphic>
          <a:graphicData uri="http://schemas.openxmlformats.org/presentationml/2006/ole">
            <p:oleObj spid="_x0000_s56322" name="Image" r:id="rId3" imgW="749873" imgH="978493" progId="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0"/>
            <a:ext cx="7467600" cy="762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itchFamily="-110" charset="0"/>
                <a:cs typeface="Arial" charset="0"/>
              </a:defRPr>
            </a:lvl1pPr>
          </a:lstStyle>
          <a:p>
            <a:pPr>
              <a:defRPr/>
            </a:pPr>
            <a:fld id="{5465C3B0-40F6-4A53-9262-E17748E6B5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narHorz">
          <a:fgClr>
            <a:schemeClr val="bg1"/>
          </a:fgClr>
          <a:bgClr>
            <a:srgbClr val="EAEAEA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7724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WORKSHOP AGENDA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5543" name="Rectangle 7"/>
          <p:cNvSpPr>
            <a:spLocks noChangeArrowheads="1"/>
          </p:cNvSpPr>
          <p:nvPr/>
        </p:nvSpPr>
        <p:spPr bwMode="auto">
          <a:xfrm>
            <a:off x="457200" y="228600"/>
            <a:ext cx="8229600" cy="457200"/>
          </a:xfrm>
          <a:prstGeom prst="rect">
            <a:avLst/>
          </a:prstGeom>
          <a:solidFill>
            <a:srgbClr val="5880B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80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65544" name="Line 8"/>
          <p:cNvSpPr>
            <a:spLocks noChangeShapeType="1"/>
          </p:cNvSpPr>
          <p:nvPr/>
        </p:nvSpPr>
        <p:spPr bwMode="auto">
          <a:xfrm>
            <a:off x="457200" y="685800"/>
            <a:ext cx="8229600" cy="0"/>
          </a:xfrm>
          <a:prstGeom prst="line">
            <a:avLst/>
          </a:prstGeom>
          <a:noFill/>
          <a:ln w="28575">
            <a:solidFill>
              <a:srgbClr val="FFAC46"/>
            </a:solidFill>
            <a:round/>
            <a:headEnd/>
            <a:tailEnd/>
          </a:ln>
          <a:effectLst/>
        </p:spPr>
        <p:txBody>
          <a:bodyPr/>
          <a:lstStyle/>
          <a:p>
            <a:pPr algn="r">
              <a:spcBef>
                <a:spcPct val="20000"/>
              </a:spcBef>
              <a:spcAft>
                <a:spcPct val="10000"/>
              </a:spcAft>
              <a:buFont typeface="Wingdings" pitchFamily="2" charset="2"/>
              <a:buNone/>
              <a:defRPr/>
            </a:pPr>
            <a:endParaRPr lang="en-US" dirty="0">
              <a:cs typeface="Arial" charset="0"/>
            </a:endParaRPr>
          </a:p>
        </p:txBody>
      </p:sp>
      <p:sp>
        <p:nvSpPr>
          <p:cNvPr id="65546" name="Text Box 10"/>
          <p:cNvSpPr txBox="1">
            <a:spLocks noChangeArrowheads="1"/>
          </p:cNvSpPr>
          <p:nvPr/>
        </p:nvSpPr>
        <p:spPr bwMode="auto">
          <a:xfrm>
            <a:off x="838200" y="228600"/>
            <a:ext cx="4953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en-US" sz="1000" dirty="0">
                <a:solidFill>
                  <a:schemeClr val="bg1"/>
                </a:solidFill>
                <a:cs typeface="Arial" charset="0"/>
              </a:rPr>
              <a:t>THE WORLD BANK </a:t>
            </a:r>
            <a:br>
              <a:rPr lang="en-US" sz="1000" dirty="0">
                <a:solidFill>
                  <a:schemeClr val="bg1"/>
                </a:solidFill>
                <a:cs typeface="Arial" charset="0"/>
              </a:rPr>
            </a:br>
            <a:r>
              <a:rPr lang="en-US" sz="1000" dirty="0">
                <a:solidFill>
                  <a:schemeClr val="bg1"/>
                </a:solidFill>
                <a:cs typeface="Arial" charset="0"/>
              </a:rPr>
              <a:t>COUNTRY OFFICE BOSNIA AND HERZEGOVINA</a:t>
            </a: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457200" y="228600"/>
          <a:ext cx="334963" cy="438150"/>
        </p:xfrm>
        <a:graphic>
          <a:graphicData uri="http://schemas.openxmlformats.org/presentationml/2006/ole">
            <p:oleObj spid="_x0000_s3074" name="Image" r:id="rId15" imgW="749873" imgH="978493" progId="">
              <p:embed/>
            </p:oleObj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FFAC46"/>
          </a:solidFill>
          <a:latin typeface="+mj-lt"/>
          <a:ea typeface="Arial" pitchFamily="-110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FFAC46"/>
          </a:solidFill>
          <a:latin typeface="Verdana" pitchFamily="34" charset="0"/>
          <a:ea typeface="Arial" pitchFamily="-110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FFAC46"/>
          </a:solidFill>
          <a:latin typeface="Verdana" pitchFamily="34" charset="0"/>
          <a:ea typeface="Arial" pitchFamily="-110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FFAC46"/>
          </a:solidFill>
          <a:latin typeface="Verdana" pitchFamily="34" charset="0"/>
          <a:ea typeface="Arial" pitchFamily="-110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FFAC46"/>
          </a:solidFill>
          <a:latin typeface="Verdana" pitchFamily="34" charset="0"/>
          <a:ea typeface="Arial" pitchFamily="-110" charset="0"/>
          <a:cs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400">
          <a:solidFill>
            <a:srgbClr val="FFAC46"/>
          </a:solidFill>
          <a:latin typeface="Verdana" pitchFamily="34" charset="0"/>
          <a:cs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400">
          <a:solidFill>
            <a:srgbClr val="FFAC46"/>
          </a:solidFill>
          <a:latin typeface="Verdana" pitchFamily="34" charset="0"/>
          <a:cs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400">
          <a:solidFill>
            <a:srgbClr val="FFAC46"/>
          </a:solidFill>
          <a:latin typeface="Verdana" pitchFamily="34" charset="0"/>
          <a:cs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400">
          <a:solidFill>
            <a:srgbClr val="FFAC46"/>
          </a:solidFill>
          <a:latin typeface="Verdana" pitchFamily="34" charset="0"/>
          <a:cs typeface="Arial" charset="0"/>
        </a:defRPr>
      </a:lvl9pPr>
    </p:titleStyle>
    <p:bodyStyle>
      <a:lvl1pPr marL="233363" indent="-233363" algn="l" rtl="0" eaLnBrk="0" fontAlgn="base" hangingPunct="0">
        <a:spcBef>
          <a:spcPct val="20000"/>
        </a:spcBef>
        <a:spcAft>
          <a:spcPct val="10000"/>
        </a:spcAft>
        <a:buFont typeface="Wingdings" pitchFamily="2" charset="2"/>
        <a:defRPr sz="2000">
          <a:solidFill>
            <a:srgbClr val="5880B0"/>
          </a:solidFill>
          <a:latin typeface="+mn-lt"/>
          <a:ea typeface="Arial" pitchFamily="-110" charset="0"/>
          <a:cs typeface="+mn-cs"/>
        </a:defRPr>
      </a:lvl1pPr>
      <a:lvl2pPr marL="576263" indent="-228600" algn="l" rtl="0" eaLnBrk="0" fontAlgn="base" hangingPunct="0">
        <a:spcBef>
          <a:spcPct val="20000"/>
        </a:spcBef>
        <a:spcAft>
          <a:spcPct val="20000"/>
        </a:spcAft>
        <a:buFont typeface="Wingdings" pitchFamily="2" charset="2"/>
        <a:buChar char="§"/>
        <a:defRPr>
          <a:solidFill>
            <a:srgbClr val="5880B0"/>
          </a:solidFill>
          <a:latin typeface="+mn-lt"/>
          <a:ea typeface="Arial" pitchFamily="-110" charset="0"/>
          <a:cs typeface="+mn-cs"/>
        </a:defRPr>
      </a:lvl2pPr>
      <a:lvl3pPr marL="914400" indent="-223838" algn="l" rtl="0" eaLnBrk="0" fontAlgn="base" hangingPunct="0">
        <a:spcBef>
          <a:spcPct val="20000"/>
        </a:spcBef>
        <a:spcAft>
          <a:spcPct val="20000"/>
        </a:spcAft>
        <a:buFont typeface="Verdana" pitchFamily="34" charset="0"/>
        <a:defRPr sz="1600">
          <a:solidFill>
            <a:srgbClr val="5880B0"/>
          </a:solidFill>
          <a:latin typeface="+mn-lt"/>
          <a:ea typeface="Arial" pitchFamily="-110" charset="0"/>
          <a:cs typeface="+mn-cs"/>
        </a:defRPr>
      </a:lvl3pPr>
      <a:lvl4pPr marL="1262063" indent="-233363" algn="l" rtl="0" eaLnBrk="0" fontAlgn="base" hangingPunct="0">
        <a:spcBef>
          <a:spcPct val="20000"/>
        </a:spcBef>
        <a:spcAft>
          <a:spcPct val="20000"/>
        </a:spcAft>
        <a:buFont typeface="Wingdings" pitchFamily="2" charset="2"/>
        <a:buChar char="§"/>
        <a:defRPr sz="1400">
          <a:solidFill>
            <a:srgbClr val="5880B0"/>
          </a:solidFill>
          <a:latin typeface="+mn-lt"/>
          <a:ea typeface="Arial" pitchFamily="-110" charset="0"/>
          <a:cs typeface="+mn-cs"/>
        </a:defRPr>
      </a:lvl4pPr>
      <a:lvl5pPr marL="2116138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Arial" pitchFamily="-110" charset="0"/>
          <a:cs typeface="+mn-cs"/>
        </a:defRPr>
      </a:lvl5pPr>
      <a:lvl6pPr marL="257333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6pPr>
      <a:lvl7pPr marL="303053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7pPr>
      <a:lvl8pPr marL="348773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8pPr>
      <a:lvl9pPr marL="394493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ctrTitle"/>
          </p:nvPr>
        </p:nvSpPr>
        <p:spPr>
          <a:xfrm>
            <a:off x="990600" y="476672"/>
            <a:ext cx="5105400" cy="5976664"/>
          </a:xfrm>
        </p:spPr>
        <p:txBody>
          <a:bodyPr/>
          <a:lstStyle/>
          <a:p>
            <a:r>
              <a:rPr lang="en-US" dirty="0" smtClean="0"/>
              <a:t>15 YEARS </a:t>
            </a:r>
            <a:br>
              <a:rPr lang="en-US" dirty="0" smtClean="0"/>
            </a:br>
            <a:r>
              <a:rPr lang="en-US" dirty="0" smtClean="0"/>
              <a:t>of the </a:t>
            </a:r>
            <a:br>
              <a:rPr lang="en-US" dirty="0" smtClean="0"/>
            </a:br>
            <a:r>
              <a:rPr lang="en-US" dirty="0" smtClean="0"/>
              <a:t>WORLD BANK in </a:t>
            </a:r>
            <a:r>
              <a:rPr lang="en-US" dirty="0" err="1" smtClean="0"/>
              <a:t>BiH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/>
              <a:t>Leader in post-conflict reconstruction - partner in EU integrations</a:t>
            </a:r>
          </a:p>
        </p:txBody>
      </p:sp>
      <p:pic>
        <p:nvPicPr>
          <p:cNvPr id="18435" name="Picture 4" descr="MOSTAR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844824"/>
            <a:ext cx="3312368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714375" y="900113"/>
            <a:ext cx="7772400" cy="885825"/>
          </a:xfrm>
        </p:spPr>
        <p:txBody>
          <a:bodyPr/>
          <a:lstStyle/>
          <a:p>
            <a:r>
              <a:rPr lang="en-US" b="1" dirty="0" smtClean="0"/>
              <a:t>Structural reforms (2003-2007)</a:t>
            </a:r>
            <a:br>
              <a:rPr lang="en-US" b="1" dirty="0" smtClean="0"/>
            </a:br>
            <a:r>
              <a:rPr lang="en-US" b="1" i="1" dirty="0" smtClean="0"/>
              <a:t>HARD LANDING IN 2006!</a:t>
            </a:r>
            <a:endParaRPr lang="en-US" i="1" dirty="0" smtClean="0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726856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Political tensions </a:t>
            </a:r>
            <a:r>
              <a:rPr lang="en-US" sz="2400" dirty="0" smtClean="0"/>
              <a:t>increased after the failure of the “</a:t>
            </a:r>
            <a:r>
              <a:rPr lang="en-US" sz="2400" i="1" dirty="0" smtClean="0"/>
              <a:t>April 2006 package</a:t>
            </a:r>
            <a:r>
              <a:rPr lang="en-US" sz="2400" dirty="0" smtClean="0"/>
              <a:t>” of constitutional reforms;</a:t>
            </a:r>
          </a:p>
          <a:p>
            <a:pPr>
              <a:spcBef>
                <a:spcPts val="2400"/>
              </a:spcBef>
              <a:spcAft>
                <a:spcPts val="2400"/>
              </a:spcAft>
              <a:buFont typeface="Arial" pitchFamily="34" charset="0"/>
              <a:buChar char="•"/>
            </a:pPr>
            <a:r>
              <a:rPr lang="en-US" sz="2400" b="1" dirty="0" smtClean="0"/>
              <a:t>Surge in public revenues </a:t>
            </a:r>
            <a:r>
              <a:rPr lang="en-US" sz="2400" dirty="0" smtClean="0"/>
              <a:t>after introduction of VAT reduced appetite and necessity for structural reforms; </a:t>
            </a:r>
            <a:r>
              <a:rPr lang="en-US" sz="2400" b="1" dirty="0" smtClean="0"/>
              <a:t>No country’s  ownership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US$ 100 million of IDA credits – cancelled </a:t>
            </a:r>
            <a:r>
              <a:rPr lang="en-US" sz="2400" dirty="0" smtClean="0"/>
              <a:t>(</a:t>
            </a:r>
            <a:r>
              <a:rPr lang="en-US" sz="2400" dirty="0" err="1" smtClean="0"/>
              <a:t>SOSAC</a:t>
            </a:r>
            <a:r>
              <a:rPr lang="en-US" sz="2400" dirty="0" smtClean="0"/>
              <a:t> II; </a:t>
            </a:r>
            <a:r>
              <a:rPr lang="en-US" sz="2400" dirty="0" err="1" smtClean="0"/>
              <a:t>EMSAC</a:t>
            </a:r>
            <a:r>
              <a:rPr lang="en-US" sz="2400" dirty="0" smtClean="0"/>
              <a:t>; </a:t>
            </a:r>
            <a:r>
              <a:rPr lang="en-US" sz="2400" dirty="0" err="1" smtClean="0"/>
              <a:t>PTAC</a:t>
            </a:r>
            <a:r>
              <a:rPr lang="en-US" sz="2400" dirty="0" smtClean="0"/>
              <a:t>).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657225" y="900113"/>
            <a:ext cx="7772400" cy="957262"/>
          </a:xfrm>
        </p:spPr>
        <p:txBody>
          <a:bodyPr/>
          <a:lstStyle/>
          <a:p>
            <a:r>
              <a:rPr lang="en-US" b="1" dirty="0" smtClean="0"/>
              <a:t>Structural reforms (2003-2007)</a:t>
            </a:r>
            <a:br>
              <a:rPr lang="en-US" b="1" dirty="0" smtClean="0"/>
            </a:br>
            <a:r>
              <a:rPr lang="en-US" b="1" i="1" dirty="0" smtClean="0"/>
              <a:t>LESSONS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 smtClean="0"/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572000"/>
          </a:xfrm>
        </p:spPr>
        <p:txBody>
          <a:bodyPr/>
          <a:lstStyle/>
          <a:p>
            <a:r>
              <a:rPr lang="en-US" dirty="0" smtClean="0"/>
              <a:t>	</a:t>
            </a:r>
            <a:r>
              <a:rPr lang="en-US" sz="2400" dirty="0" smtClean="0"/>
              <a:t>Importance of </a:t>
            </a:r>
            <a:r>
              <a:rPr lang="en-US" sz="2400" b="1" dirty="0" smtClean="0"/>
              <a:t>political-economy analysis </a:t>
            </a:r>
            <a:r>
              <a:rPr lang="en-US" sz="2400" dirty="0" smtClean="0"/>
              <a:t>to identify true country ownership of reforms ; </a:t>
            </a: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en-US" sz="2400" b="1" dirty="0" smtClean="0"/>
              <a:t>Stakeholders analysis </a:t>
            </a:r>
            <a:r>
              <a:rPr lang="en-US" sz="2400" dirty="0" smtClean="0"/>
              <a:t>and </a:t>
            </a:r>
            <a:r>
              <a:rPr lang="en-US" sz="2400" b="1" dirty="0" smtClean="0"/>
              <a:t>strategic communications to support reforms</a:t>
            </a:r>
            <a:r>
              <a:rPr lang="en-US" sz="2400" dirty="0" smtClean="0"/>
              <a:t>; </a:t>
            </a: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en-US" sz="2400" b="1" dirty="0" smtClean="0"/>
              <a:t>Flexibility to quickly reallocate resources </a:t>
            </a:r>
            <a:r>
              <a:rPr lang="en-US" sz="2400" dirty="0" smtClean="0"/>
              <a:t>to areas where there is high demand and strong commitment (example: local infrastructure);</a:t>
            </a: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en-US" sz="2400" b="1" dirty="0" smtClean="0"/>
              <a:t>Maintain policy dialogue </a:t>
            </a:r>
            <a:r>
              <a:rPr lang="en-US" sz="2400" dirty="0" smtClean="0"/>
              <a:t>on issues of importance at all times, help build </a:t>
            </a:r>
            <a:r>
              <a:rPr lang="en-US" sz="2400" b="1" dirty="0" smtClean="0"/>
              <a:t>country’s ownership of reforms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642938" y="828675"/>
            <a:ext cx="7772400" cy="885825"/>
          </a:xfrm>
        </p:spPr>
        <p:txBody>
          <a:bodyPr/>
          <a:lstStyle/>
          <a:p>
            <a:r>
              <a:rPr lang="en-US" b="1" dirty="0" smtClean="0"/>
              <a:t>Current Program (2008-present)</a:t>
            </a:r>
            <a:br>
              <a:rPr lang="en-US" b="1" dirty="0" smtClean="0"/>
            </a:br>
            <a:r>
              <a:rPr lang="en-US" b="1" i="1" dirty="0" smtClean="0"/>
              <a:t>PRINCIPLES</a:t>
            </a:r>
            <a:endParaRPr lang="en-US" dirty="0" smtClean="0"/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Support  EU accession:</a:t>
            </a:r>
            <a:r>
              <a:rPr lang="en-US" sz="2400" dirty="0" smtClean="0"/>
              <a:t> environment for private sector led growth; and </a:t>
            </a:r>
            <a:r>
              <a:rPr lang="en-US" sz="2400" b="1" dirty="0" smtClean="0"/>
              <a:t>quality</a:t>
            </a:r>
            <a:r>
              <a:rPr lang="en-US" sz="2400" dirty="0" smtClean="0"/>
              <a:t> of government spending (protection of the vulnerable);</a:t>
            </a: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en-US" sz="2400" b="1" dirty="0" smtClean="0"/>
              <a:t>Main drive: demand </a:t>
            </a:r>
            <a:r>
              <a:rPr lang="en-US" sz="2400" dirty="0" smtClean="0"/>
              <a:t>and</a:t>
            </a:r>
            <a:r>
              <a:rPr lang="en-US" sz="2400" b="1" dirty="0" smtClean="0"/>
              <a:t> commitment</a:t>
            </a:r>
            <a:r>
              <a:rPr lang="en-US" sz="2400" dirty="0" smtClean="0"/>
              <a:t>; </a:t>
            </a: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en-US" sz="2400" dirty="0" smtClean="0"/>
              <a:t>But remain selectively open for </a:t>
            </a:r>
            <a:r>
              <a:rPr lang="en-US" sz="2400" b="1" dirty="0" smtClean="0"/>
              <a:t>high-risk-high-reward </a:t>
            </a:r>
            <a:r>
              <a:rPr lang="en-US" sz="2400" dirty="0" smtClean="0"/>
              <a:t>opportunities in the area of structural reforms;</a:t>
            </a: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en-US" sz="2400" b="1" dirty="0" smtClean="0"/>
              <a:t>IDA to </a:t>
            </a:r>
            <a:r>
              <a:rPr lang="en-US" sz="2400" b="1" dirty="0" err="1" smtClean="0"/>
              <a:t>IBRD</a:t>
            </a:r>
            <a:r>
              <a:rPr lang="en-US" sz="2400" b="1" dirty="0" smtClean="0"/>
              <a:t> transition</a:t>
            </a:r>
            <a:r>
              <a:rPr lang="en-US" sz="2400" dirty="0" smtClean="0"/>
              <a:t>;</a:t>
            </a: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en-US" sz="2400" b="1" dirty="0" smtClean="0"/>
              <a:t>New factor </a:t>
            </a:r>
            <a:r>
              <a:rPr lang="en-US" sz="2400" b="1" dirty="0" smtClean="0">
                <a:sym typeface="Wingdings" pitchFamily="2" charset="2"/>
              </a:rPr>
              <a:t></a:t>
            </a:r>
            <a:r>
              <a:rPr lang="en-US" sz="2400" b="1" dirty="0" smtClean="0"/>
              <a:t> CRISIS: </a:t>
            </a:r>
            <a:r>
              <a:rPr lang="en-US" sz="2400" dirty="0" smtClean="0"/>
              <a:t>protect the vulnerable;  invest in infrastructure; support </a:t>
            </a:r>
            <a:r>
              <a:rPr lang="en-US" sz="2400" dirty="0" err="1" smtClean="0"/>
              <a:t>SMEs</a:t>
            </a:r>
            <a:r>
              <a:rPr lang="en-US" sz="2400" dirty="0" smtClean="0"/>
              <a:t>.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772400" cy="914400"/>
          </a:xfrm>
        </p:spPr>
        <p:txBody>
          <a:bodyPr/>
          <a:lstStyle/>
          <a:p>
            <a:pPr algn="ctr" eaLnBrk="1" hangingPunct="1"/>
            <a:r>
              <a:rPr lang="en-US" b="1" dirty="0" smtClean="0"/>
              <a:t>Key lessons from the current program </a:t>
            </a:r>
            <a:br>
              <a:rPr lang="en-US" b="1" dirty="0" smtClean="0"/>
            </a:br>
            <a:r>
              <a:rPr lang="en-US" b="1" dirty="0" smtClean="0"/>
              <a:t>– Results are possible - 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840560"/>
          </a:xfrm>
        </p:spPr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en-US" sz="2400" dirty="0" smtClean="0"/>
              <a:t>Improving targeting of cash benefits - </a:t>
            </a:r>
            <a:r>
              <a:rPr lang="en-US" sz="2400" b="1" dirty="0" smtClean="0"/>
              <a:t>the only significant structural reform in </a:t>
            </a:r>
            <a:r>
              <a:rPr lang="en-US" sz="2400" b="1" dirty="0" err="1" smtClean="0"/>
              <a:t>BH</a:t>
            </a:r>
            <a:r>
              <a:rPr lang="en-US" sz="2400" b="1" dirty="0" smtClean="0"/>
              <a:t> over the last four years</a:t>
            </a:r>
            <a:r>
              <a:rPr lang="en-US" sz="2400" dirty="0" smtClean="0"/>
              <a:t>. </a:t>
            </a:r>
          </a:p>
          <a:p>
            <a:pPr eaLnBrk="1" hangingPunct="1">
              <a:spcBef>
                <a:spcPts val="1200"/>
              </a:spcBef>
              <a:buFont typeface="Arial" charset="0"/>
              <a:buChar char="•"/>
            </a:pPr>
            <a:r>
              <a:rPr lang="en-US" sz="2400" b="1" dirty="0" smtClean="0"/>
              <a:t>Strong disbursement </a:t>
            </a:r>
            <a:r>
              <a:rPr lang="en-US" sz="2400" dirty="0" smtClean="0"/>
              <a:t>performance</a:t>
            </a:r>
            <a:r>
              <a:rPr lang="en-US" sz="2400" b="1" dirty="0" smtClean="0"/>
              <a:t> </a:t>
            </a:r>
            <a:r>
              <a:rPr lang="en-US" sz="2400" dirty="0" smtClean="0"/>
              <a:t>(above 25% over the last 3 years),</a:t>
            </a:r>
            <a:r>
              <a:rPr lang="en-US" sz="2400" b="1" dirty="0" smtClean="0"/>
              <a:t> </a:t>
            </a:r>
            <a:r>
              <a:rPr lang="en-US" sz="2400" dirty="0" smtClean="0"/>
              <a:t>and</a:t>
            </a:r>
            <a:r>
              <a:rPr lang="en-US" sz="2400" b="1" dirty="0" smtClean="0"/>
              <a:t> </a:t>
            </a:r>
            <a:r>
              <a:rPr lang="en-US" sz="2400" b="1" dirty="0" smtClean="0"/>
              <a:t>healthy portfolio </a:t>
            </a:r>
            <a:r>
              <a:rPr lang="en-US" sz="2400" dirty="0" smtClean="0"/>
              <a:t>are achieving</a:t>
            </a:r>
            <a:r>
              <a:rPr lang="en-US" sz="2400" b="1" dirty="0" smtClean="0"/>
              <a:t> concrete </a:t>
            </a:r>
            <a:r>
              <a:rPr lang="en-US" sz="2400" b="1" dirty="0" smtClean="0"/>
              <a:t>results!</a:t>
            </a:r>
            <a:endParaRPr lang="en-US" sz="2400" dirty="0" smtClean="0"/>
          </a:p>
          <a:p>
            <a:pPr eaLnBrk="1" hangingPunct="1">
              <a:spcBef>
                <a:spcPts val="1200"/>
              </a:spcBef>
              <a:buFont typeface="Arial" charset="0"/>
              <a:buChar char="•"/>
            </a:pPr>
            <a:r>
              <a:rPr lang="en-US" sz="2400" dirty="0" smtClean="0"/>
              <a:t>Investment projects continue to improve people’s lives, </a:t>
            </a:r>
            <a:r>
              <a:rPr lang="en-US" sz="2400" dirty="0" err="1" smtClean="0"/>
              <a:t>eg</a:t>
            </a:r>
            <a:r>
              <a:rPr lang="en-US" sz="2400" dirty="0" smtClean="0"/>
              <a:t>. </a:t>
            </a:r>
            <a:r>
              <a:rPr lang="en-US" sz="2400" b="1" dirty="0" smtClean="0"/>
              <a:t>improved access to water for over 300,000 people</a:t>
            </a:r>
            <a:r>
              <a:rPr lang="en-US" sz="2400" dirty="0" smtClean="0"/>
              <a:t>.  </a:t>
            </a:r>
          </a:p>
          <a:p>
            <a:pPr eaLnBrk="1" hangingPunct="1">
              <a:spcBef>
                <a:spcPts val="1200"/>
              </a:spcBef>
              <a:buFont typeface="Arial" charset="0"/>
              <a:buChar char="•"/>
            </a:pPr>
            <a:r>
              <a:rPr lang="en-US" sz="2400" b="1" dirty="0" smtClean="0"/>
              <a:t>Strategic partnership with the EC</a:t>
            </a:r>
            <a:r>
              <a:rPr lang="en-US" sz="2400" dirty="0" smtClean="0"/>
              <a:t>.</a:t>
            </a:r>
          </a:p>
          <a:p>
            <a:pPr eaLnBrk="1" hangingPunct="1"/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/>
          <p:cNvPicPr>
            <a:picLocks noChangeAspect="1" noChangeArrowheads="1"/>
          </p:cNvPicPr>
          <p:nvPr/>
        </p:nvPicPr>
        <p:blipFill>
          <a:blip r:embed="rId2" cstate="print"/>
          <a:srcRect l="18213" t="39868" r="43674" b="16386"/>
          <a:stretch>
            <a:fillRect/>
          </a:stretch>
        </p:blipFill>
        <p:spPr bwMode="auto">
          <a:xfrm>
            <a:off x="217488" y="1341438"/>
            <a:ext cx="60833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Box 7"/>
          <p:cNvSpPr txBox="1">
            <a:spLocks noChangeArrowheads="1"/>
          </p:cNvSpPr>
          <p:nvPr/>
        </p:nvSpPr>
        <p:spPr bwMode="auto">
          <a:xfrm>
            <a:off x="2511425" y="836613"/>
            <a:ext cx="37893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AC46"/>
                </a:solidFill>
              </a:rPr>
              <a:t>14</a:t>
            </a:r>
            <a:r>
              <a:rPr lang="en-US" dirty="0"/>
              <a:t> projects – </a:t>
            </a:r>
            <a:r>
              <a:rPr lang="en-US" b="1" dirty="0">
                <a:solidFill>
                  <a:srgbClr val="FFAC46"/>
                </a:solidFill>
              </a:rPr>
              <a:t>144</a:t>
            </a:r>
            <a:r>
              <a:rPr lang="en-US" dirty="0"/>
              <a:t> locations</a:t>
            </a:r>
          </a:p>
        </p:txBody>
      </p:sp>
      <p:pic>
        <p:nvPicPr>
          <p:cNvPr id="7172" name="Picture 5"/>
          <p:cNvPicPr>
            <a:picLocks noChangeAspect="1" noChangeArrowheads="1"/>
          </p:cNvPicPr>
          <p:nvPr/>
        </p:nvPicPr>
        <p:blipFill>
          <a:blip r:embed="rId3" cstate="print"/>
          <a:srcRect l="20479" t="56911" r="75670" b="38943"/>
          <a:stretch>
            <a:fillRect/>
          </a:stretch>
        </p:blipFill>
        <p:spPr bwMode="auto">
          <a:xfrm>
            <a:off x="6443663" y="2852738"/>
            <a:ext cx="215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6"/>
          <p:cNvPicPr>
            <a:picLocks noChangeAspect="1" noChangeArrowheads="1"/>
          </p:cNvPicPr>
          <p:nvPr/>
        </p:nvPicPr>
        <p:blipFill>
          <a:blip r:embed="rId4" cstate="print"/>
          <a:srcRect l="25613" t="56911" r="70535" b="38943"/>
          <a:stretch>
            <a:fillRect/>
          </a:stretch>
        </p:blipFill>
        <p:spPr bwMode="auto">
          <a:xfrm>
            <a:off x="6443663" y="3141663"/>
            <a:ext cx="215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7"/>
          <p:cNvPicPr>
            <a:picLocks noChangeAspect="1" noChangeArrowheads="1"/>
          </p:cNvPicPr>
          <p:nvPr/>
        </p:nvPicPr>
        <p:blipFill>
          <a:blip r:embed="rId5" cstate="print"/>
          <a:srcRect l="35881" t="56911" r="60268" b="38943"/>
          <a:stretch>
            <a:fillRect/>
          </a:stretch>
        </p:blipFill>
        <p:spPr bwMode="auto">
          <a:xfrm>
            <a:off x="6443663" y="3429000"/>
            <a:ext cx="215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8"/>
          <p:cNvPicPr>
            <a:picLocks noChangeAspect="1" noChangeArrowheads="1"/>
          </p:cNvPicPr>
          <p:nvPr/>
        </p:nvPicPr>
        <p:blipFill>
          <a:blip r:embed="rId6" cstate="print"/>
          <a:srcRect l="51283" t="56911" r="44865" b="38943"/>
          <a:stretch>
            <a:fillRect/>
          </a:stretch>
        </p:blipFill>
        <p:spPr bwMode="auto">
          <a:xfrm>
            <a:off x="6443663" y="3716338"/>
            <a:ext cx="215900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9"/>
          <p:cNvPicPr>
            <a:picLocks noChangeAspect="1" noChangeArrowheads="1"/>
          </p:cNvPicPr>
          <p:nvPr/>
        </p:nvPicPr>
        <p:blipFill>
          <a:blip r:embed="rId6" cstate="print"/>
          <a:srcRect l="56418" t="56911" r="39731" b="38943"/>
          <a:stretch>
            <a:fillRect/>
          </a:stretch>
        </p:blipFill>
        <p:spPr bwMode="auto">
          <a:xfrm>
            <a:off x="6443663" y="4005263"/>
            <a:ext cx="215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7" name="TextBox 9"/>
          <p:cNvSpPr txBox="1">
            <a:spLocks noChangeArrowheads="1"/>
          </p:cNvSpPr>
          <p:nvPr/>
        </p:nvSpPr>
        <p:spPr bwMode="auto">
          <a:xfrm>
            <a:off x="6443663" y="2276475"/>
            <a:ext cx="23764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/>
              <a:t>Financed activities by sector</a:t>
            </a:r>
          </a:p>
          <a:p>
            <a:pPr algn="ctr"/>
            <a:r>
              <a:rPr lang="en-US" sz="1200" b="1">
                <a:solidFill>
                  <a:srgbClr val="FFAC46"/>
                </a:solidFill>
              </a:rPr>
              <a:t>$332.3 million</a:t>
            </a:r>
          </a:p>
        </p:txBody>
      </p:sp>
      <p:sp>
        <p:nvSpPr>
          <p:cNvPr id="7178" name="TextBox 10"/>
          <p:cNvSpPr txBox="1">
            <a:spLocks noChangeArrowheads="1"/>
          </p:cNvSpPr>
          <p:nvPr/>
        </p:nvSpPr>
        <p:spPr bwMode="auto">
          <a:xfrm>
            <a:off x="6659563" y="2852738"/>
            <a:ext cx="2036762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/>
              <a:t>Agriculture, fishing and forestry</a:t>
            </a:r>
          </a:p>
        </p:txBody>
      </p:sp>
      <p:sp>
        <p:nvSpPr>
          <p:cNvPr id="7179" name="TextBox 11"/>
          <p:cNvSpPr txBox="1">
            <a:spLocks noChangeArrowheads="1"/>
          </p:cNvSpPr>
          <p:nvPr/>
        </p:nvSpPr>
        <p:spPr bwMode="auto">
          <a:xfrm>
            <a:off x="6659563" y="3125788"/>
            <a:ext cx="203993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/>
              <a:t>Health and other social services</a:t>
            </a:r>
          </a:p>
        </p:txBody>
      </p:sp>
      <p:sp>
        <p:nvSpPr>
          <p:cNvPr id="7180" name="TextBox 12"/>
          <p:cNvSpPr txBox="1">
            <a:spLocks noChangeArrowheads="1"/>
          </p:cNvSpPr>
          <p:nvPr/>
        </p:nvSpPr>
        <p:spPr bwMode="auto">
          <a:xfrm>
            <a:off x="6659563" y="3414713"/>
            <a:ext cx="1282700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/>
              <a:t>Energy and mining</a:t>
            </a:r>
          </a:p>
        </p:txBody>
      </p:sp>
      <p:sp>
        <p:nvSpPr>
          <p:cNvPr id="7181" name="TextBox 13"/>
          <p:cNvSpPr txBox="1">
            <a:spLocks noChangeArrowheads="1"/>
          </p:cNvSpPr>
          <p:nvPr/>
        </p:nvSpPr>
        <p:spPr bwMode="auto">
          <a:xfrm>
            <a:off x="6659563" y="3702050"/>
            <a:ext cx="103663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/>
              <a:t>Transportation</a:t>
            </a:r>
          </a:p>
        </p:txBody>
      </p:sp>
      <p:sp>
        <p:nvSpPr>
          <p:cNvPr id="7182" name="TextBox 14"/>
          <p:cNvSpPr txBox="1">
            <a:spLocks noChangeArrowheads="1"/>
          </p:cNvSpPr>
          <p:nvPr/>
        </p:nvSpPr>
        <p:spPr bwMode="auto">
          <a:xfrm>
            <a:off x="6659563" y="3990975"/>
            <a:ext cx="2392362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 dirty="0"/>
              <a:t>Water, sanitation and flood protection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728663" y="857250"/>
            <a:ext cx="7772400" cy="915566"/>
          </a:xfrm>
        </p:spPr>
        <p:txBody>
          <a:bodyPr/>
          <a:lstStyle/>
          <a:p>
            <a:pPr marL="457200" indent="-457200">
              <a:defRPr/>
            </a:pPr>
            <a:r>
              <a:rPr lang="en-US" b="1" dirty="0" smtClean="0"/>
              <a:t>Challenges for future engagement </a:t>
            </a:r>
            <a:br>
              <a:rPr lang="en-US" b="1" dirty="0" smtClean="0"/>
            </a:br>
            <a:r>
              <a:rPr lang="en-US" b="1" dirty="0" smtClean="0"/>
              <a:t>Country Partnership Strategy 2012-2015</a:t>
            </a:r>
            <a:endParaRPr lang="en-US" b="1" dirty="0"/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176464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sz="2400" b="1" dirty="0" smtClean="0"/>
              <a:t>Context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/>
              <a:t>Political: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400" dirty="0" err="1" smtClean="0"/>
              <a:t>BiH</a:t>
            </a:r>
            <a:r>
              <a:rPr lang="en-US" sz="2400" dirty="0" smtClean="0"/>
              <a:t> is still a Fragile State: protracted deep political and institutional crisis, and slow progress on the EU path</a:t>
            </a:r>
          </a:p>
          <a:p>
            <a:pPr eaLnBrk="1" hangingPunct="1">
              <a:spcBef>
                <a:spcPts val="1200"/>
              </a:spcBef>
              <a:spcAft>
                <a:spcPct val="0"/>
              </a:spcAft>
            </a:pPr>
            <a:r>
              <a:rPr lang="en-US" sz="2400" b="1" dirty="0" smtClean="0"/>
              <a:t>Economic:</a:t>
            </a:r>
          </a:p>
          <a:p>
            <a:pPr eaLnBrk="1" hangingPunct="1">
              <a:buFont typeface="Arial" charset="0"/>
              <a:buChar char="•"/>
            </a:pPr>
            <a:r>
              <a:rPr lang="en-US" sz="2400" dirty="0" smtClean="0"/>
              <a:t>Signs of economic recovery, but persistent fiscal deficits to manage</a:t>
            </a:r>
          </a:p>
          <a:p>
            <a:pPr algn="ctr">
              <a:spcBef>
                <a:spcPts val="1800"/>
              </a:spcBef>
              <a:spcAft>
                <a:spcPts val="1800"/>
              </a:spcAft>
            </a:pPr>
            <a:endParaRPr lang="en-US" sz="2400" b="1" dirty="0" smtClean="0"/>
          </a:p>
          <a:p>
            <a:pPr>
              <a:spcBef>
                <a:spcPts val="1800"/>
              </a:spcBef>
              <a:spcAft>
                <a:spcPts val="1800"/>
              </a:spcAft>
              <a:buFont typeface="Arial" pitchFamily="34" charset="0"/>
              <a:buChar char="•"/>
            </a:pPr>
            <a:endParaRPr lang="en-US" sz="2400" dirty="0" smtClean="0"/>
          </a:p>
          <a:p>
            <a:endParaRPr lang="en-US" sz="2400" dirty="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812701"/>
            <a:ext cx="7772400" cy="816099"/>
          </a:xfrm>
        </p:spPr>
        <p:txBody>
          <a:bodyPr/>
          <a:lstStyle/>
          <a:p>
            <a:r>
              <a:rPr lang="en-US" b="1" dirty="0" smtClean="0"/>
              <a:t>Country Partnership Strategy 2012-2015 Economic context and poverty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81336"/>
            <a:ext cx="8229600" cy="4988024"/>
          </a:xfrm>
        </p:spPr>
        <p:txBody>
          <a:bodyPr/>
          <a:lstStyle/>
          <a:p>
            <a:pPr marL="234950" eaLnBrk="1" hangingPunct="1">
              <a:buFont typeface="Arial" pitchFamily="34" charset="0"/>
              <a:buChar char="•"/>
              <a:defRPr/>
            </a:pPr>
            <a:r>
              <a:rPr lang="en-US" sz="2400" b="1" dirty="0" smtClean="0">
                <a:ea typeface="Verdana" pitchFamily="34" charset="0"/>
                <a:cs typeface="Verdana" pitchFamily="34" charset="0"/>
              </a:rPr>
              <a:t>Following a sharp slowdown in 2009 (real GDP contracted by 2.9 percent) the economy returned to growth of 0.8 percent in 2010.</a:t>
            </a:r>
          </a:p>
          <a:p>
            <a:pPr marL="234950" eaLnBrk="1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400" b="1" dirty="0" smtClean="0">
                <a:cs typeface="Times New Roman" pitchFamily="18" charset="0"/>
              </a:rPr>
              <a:t>Sustained economic growth before the crisis resulted in significant poverty reduction - </a:t>
            </a:r>
            <a:r>
              <a:rPr lang="en-US" sz="2400" dirty="0" smtClean="0">
                <a:cs typeface="Times New Roman" pitchFamily="18" charset="0"/>
              </a:rPr>
              <a:t>from 18% to 14% over the 2004-07 period - but the crisis reversed this positive trend. </a:t>
            </a:r>
          </a:p>
          <a:p>
            <a:pPr marL="280988" indent="-279400" eaLnBrk="1" hangingPunct="1">
              <a:buFont typeface="Arial" pitchFamily="34" charset="0"/>
              <a:buChar char="•"/>
              <a:defRPr/>
            </a:pPr>
            <a:r>
              <a:rPr lang="en-US" sz="2400" b="1" dirty="0" smtClean="0">
                <a:cs typeface="Times New Roman" pitchFamily="18" charset="0"/>
              </a:rPr>
              <a:t>However, large public spending does not reach the poor, is socially inequitable and fiscally unsustainable.</a:t>
            </a:r>
          </a:p>
          <a:p>
            <a:pPr marL="280988" indent="-279400" eaLnBrk="1" hangingPunct="1">
              <a:buFont typeface="Arial" pitchFamily="34" charset="0"/>
              <a:buChar char="•"/>
              <a:defRPr/>
            </a:pPr>
            <a:r>
              <a:rPr lang="en-US" sz="2400" b="1" dirty="0" smtClean="0">
                <a:cs typeface="Times New Roman" pitchFamily="18" charset="0"/>
              </a:rPr>
              <a:t>Fiscal constraints </a:t>
            </a:r>
          </a:p>
          <a:p>
            <a:pPr marL="280988" indent="-279400" eaLnBrk="1" hangingPunct="1">
              <a:buFont typeface="Arial" pitchFamily="34" charset="0"/>
              <a:buChar char="•"/>
              <a:defRPr/>
            </a:pPr>
            <a:r>
              <a:rPr lang="en-US" sz="2400" b="1" dirty="0" smtClean="0">
                <a:cs typeface="Times New Roman" pitchFamily="18" charset="0"/>
              </a:rPr>
              <a:t>Limited investments and job creation</a:t>
            </a:r>
            <a:endParaRPr lang="en-US" sz="2400" dirty="0" smtClean="0"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21928"/>
            <a:ext cx="8229600" cy="978880"/>
          </a:xfrm>
        </p:spPr>
        <p:txBody>
          <a:bodyPr/>
          <a:lstStyle/>
          <a:p>
            <a:r>
              <a:rPr lang="en-US" sz="2800" b="1" dirty="0" smtClean="0"/>
              <a:t>Economic context </a:t>
            </a:r>
            <a:br>
              <a:rPr lang="en-US" sz="2800" b="1" dirty="0" smtClean="0"/>
            </a:br>
            <a:r>
              <a:rPr lang="en-US" sz="2800" b="1" dirty="0" smtClean="0"/>
              <a:t>Pre-Crisis Economic Performance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752600"/>
            <a:ext cx="6919436" cy="4847749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14" name="Straight Connector 13"/>
          <p:cNvCxnSpPr/>
          <p:nvPr/>
        </p:nvCxnSpPr>
        <p:spPr bwMode="auto">
          <a:xfrm rot="16200000" flipH="1">
            <a:off x="1866900" y="3695700"/>
            <a:ext cx="4724400" cy="83820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16200000" flipH="1">
            <a:off x="1676400" y="2362200"/>
            <a:ext cx="3581400" cy="327660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 rot="5400000">
            <a:off x="2400300" y="4076700"/>
            <a:ext cx="4648200" cy="0"/>
          </a:xfrm>
          <a:prstGeom prst="line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3" name="Group 27"/>
          <p:cNvGrpSpPr/>
          <p:nvPr/>
        </p:nvGrpSpPr>
        <p:grpSpPr>
          <a:xfrm>
            <a:off x="2359380" y="1611489"/>
            <a:ext cx="4727220" cy="734343"/>
            <a:chOff x="2359380" y="1611489"/>
            <a:chExt cx="4727220" cy="734343"/>
          </a:xfrm>
        </p:grpSpPr>
        <p:sp>
          <p:nvSpPr>
            <p:cNvPr id="24" name="Right Arrow 23"/>
            <p:cNvSpPr/>
            <p:nvPr/>
          </p:nvSpPr>
          <p:spPr bwMode="auto">
            <a:xfrm>
              <a:off x="4800600" y="1611489"/>
              <a:ext cx="2286000" cy="731520"/>
            </a:xfrm>
            <a:prstGeom prst="rightArrow">
              <a:avLst/>
            </a:prstGeom>
            <a:gradFill flip="none" rotWithShape="1">
              <a:lin ang="10800000" scaled="1"/>
              <a:tileRect/>
            </a:gradFill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10000"/>
                </a:spcAft>
                <a:buClrTx/>
                <a:buSzTx/>
                <a:buFont typeface="Wingdings" pitchFamily="2" charset="2"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Arial" charset="0"/>
                </a:rPr>
                <a:t>After</a:t>
              </a:r>
            </a:p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10000"/>
                </a:spcAft>
                <a:buClrTx/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5880B0"/>
                </a:solidFill>
                <a:effectLst/>
                <a:latin typeface="Verdana" pitchFamily="34" charset="0"/>
                <a:cs typeface="Arial" charset="0"/>
              </a:endParaRPr>
            </a:p>
          </p:txBody>
        </p:sp>
        <p:sp>
          <p:nvSpPr>
            <p:cNvPr id="27" name="Left Arrow 26"/>
            <p:cNvSpPr/>
            <p:nvPr/>
          </p:nvSpPr>
          <p:spPr bwMode="auto">
            <a:xfrm>
              <a:off x="2359380" y="1614312"/>
              <a:ext cx="2286000" cy="731520"/>
            </a:xfrm>
            <a:prstGeom prst="leftArrow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</a:schemeClr>
                </a:gs>
                <a:gs pos="35000">
                  <a:schemeClr val="accent4">
                    <a:tint val="37000"/>
                    <a:satMod val="300000"/>
                  </a:schemeClr>
                </a:gs>
                <a:gs pos="100000">
                  <a:schemeClr val="accent4">
                    <a:tint val="15000"/>
                    <a:satMod val="350000"/>
                  </a:schemeClr>
                </a:gs>
              </a:gsLst>
              <a:lin ang="0" scaled="1"/>
              <a:tileRect/>
            </a:gradFill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10000"/>
                </a:spcAft>
                <a:buClrTx/>
                <a:buSzTx/>
                <a:buFont typeface="Wingdings" pitchFamily="2" charset="2"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Arial" charset="0"/>
                </a:rPr>
                <a:t>Before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7280"/>
            <a:ext cx="8229600" cy="983528"/>
          </a:xfrm>
        </p:spPr>
        <p:txBody>
          <a:bodyPr/>
          <a:lstStyle/>
          <a:p>
            <a:r>
              <a:rPr lang="en-US" sz="2800" b="1" dirty="0" smtClean="0"/>
              <a:t>Economic context </a:t>
            </a:r>
            <a:br>
              <a:rPr lang="en-US" sz="2800" b="1" dirty="0" smtClean="0"/>
            </a:br>
            <a:r>
              <a:rPr lang="en-US" sz="2800" b="1" dirty="0" smtClean="0"/>
              <a:t>Poverty and unemployment</a:t>
            </a:r>
            <a:endParaRPr lang="en-US" u="sng" dirty="0"/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33400" y="2133600"/>
            <a:ext cx="4041775" cy="3644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0" name="Content Placeholder 8"/>
          <p:cNvGraphicFramePr>
            <a:graphicFrameLocks/>
          </p:cNvGraphicFramePr>
          <p:nvPr/>
        </p:nvGraphicFramePr>
        <p:xfrm>
          <a:off x="4648200" y="2133600"/>
          <a:ext cx="4041775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257800" y="1752600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1" dirty="0" smtClean="0"/>
              <a:t>4% Income shock </a:t>
            </a:r>
            <a:r>
              <a:rPr lang="en-US" sz="1200" b="1" dirty="0" smtClean="0">
                <a:sym typeface="Wingdings" pitchFamily="2" charset="2"/>
              </a:rPr>
              <a:t> 2% Poverty Increase</a:t>
            </a:r>
            <a:endParaRPr lang="en-US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829816"/>
            <a:ext cx="8915400" cy="870992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b="1" dirty="0" smtClean="0"/>
              <a:t>Economic context</a:t>
            </a:r>
            <a:br>
              <a:rPr lang="en-US" b="1" dirty="0" smtClean="0"/>
            </a:br>
            <a:r>
              <a:rPr lang="en-US" b="1" dirty="0" smtClean="0"/>
              <a:t>Cash transfers to households</a:t>
            </a:r>
            <a:endParaRPr lang="en-US" b="1" u="sng" dirty="0"/>
          </a:p>
        </p:txBody>
      </p:sp>
      <p:graphicFrame>
        <p:nvGraphicFramePr>
          <p:cNvPr id="8" name="Content Placeholder 5"/>
          <p:cNvGraphicFramePr>
            <a:graphicFrameLocks noGrp="1"/>
          </p:cNvGraphicFramePr>
          <p:nvPr>
            <p:ph idx="1"/>
          </p:nvPr>
        </p:nvGraphicFramePr>
        <p:xfrm>
          <a:off x="304800" y="1844824"/>
          <a:ext cx="8229600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3"/>
          <p:cNvSpPr>
            <a:spLocks noGrp="1"/>
          </p:cNvSpPr>
          <p:nvPr>
            <p:ph type="title"/>
          </p:nvPr>
        </p:nvSpPr>
        <p:spPr>
          <a:xfrm>
            <a:off x="714375" y="828675"/>
            <a:ext cx="7772400" cy="600075"/>
          </a:xfrm>
        </p:spPr>
        <p:txBody>
          <a:bodyPr/>
          <a:lstStyle/>
          <a:p>
            <a:r>
              <a:rPr lang="en-US" b="1" dirty="0" smtClean="0"/>
              <a:t>Nation Building and Reconstruction in </a:t>
            </a:r>
            <a:r>
              <a:rPr lang="en-US" b="1" dirty="0" err="1" smtClean="0"/>
              <a:t>BH</a:t>
            </a:r>
            <a:endParaRPr lang="en-US" b="1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57188" y="1500188"/>
            <a:ext cx="8429625" cy="5114925"/>
          </a:xfrm>
        </p:spPr>
        <p:txBody>
          <a:bodyPr/>
          <a:lstStyle/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400" b="1" dirty="0" smtClean="0"/>
              <a:t>Facts and figures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400" b="1" dirty="0" smtClean="0"/>
              <a:t>Three phases of the World Bank role in BiH:</a:t>
            </a:r>
          </a:p>
          <a:p>
            <a:pPr marL="457200" indent="-457200">
              <a:lnSpc>
                <a:spcPct val="150000"/>
              </a:lnSpc>
              <a:defRPr/>
            </a:pPr>
            <a:r>
              <a:rPr lang="en-US" sz="2400" b="1" dirty="0" smtClean="0"/>
              <a:t>	</a:t>
            </a:r>
            <a:r>
              <a:rPr lang="en-US" sz="2400" dirty="0" smtClean="0"/>
              <a:t>-</a:t>
            </a:r>
            <a:r>
              <a:rPr lang="en-US" sz="2400" b="1" dirty="0" smtClean="0">
                <a:solidFill>
                  <a:srgbClr val="3399FF"/>
                </a:solidFill>
              </a:rPr>
              <a:t> </a:t>
            </a:r>
            <a:r>
              <a:rPr lang="en-US" sz="2400" i="1" dirty="0" smtClean="0"/>
              <a:t>immediate post-conflict reconstruction (96-02)</a:t>
            </a:r>
          </a:p>
          <a:p>
            <a:pPr marL="457200" indent="-457200">
              <a:defRPr/>
            </a:pPr>
            <a:r>
              <a:rPr lang="en-US" sz="2400" i="1" dirty="0" smtClean="0"/>
              <a:t>	- 2003-2007 reforms seemed possible;</a:t>
            </a:r>
          </a:p>
          <a:p>
            <a:pPr marL="457200" indent="-457200">
              <a:defRPr/>
            </a:pPr>
            <a:r>
              <a:rPr lang="en-US" sz="2400" i="1" dirty="0" smtClean="0"/>
              <a:t>	- current CPS – EU accession and crisis mitigation.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400" b="1" dirty="0" smtClean="0"/>
              <a:t>Challenges for future engagement – new Country Partnership Strategy 2012-2015</a:t>
            </a:r>
            <a:endParaRPr lang="en-US" sz="2400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05012" y="692696"/>
            <a:ext cx="8343452" cy="533400"/>
          </a:xfrm>
        </p:spPr>
        <p:txBody>
          <a:bodyPr>
            <a:normAutofit/>
          </a:bodyPr>
          <a:lstStyle/>
          <a:p>
            <a:pPr algn="ctr"/>
            <a:r>
              <a:rPr lang="en-US" b="1" dirty="0" err="1" smtClean="0">
                <a:solidFill>
                  <a:srgbClr val="FFC000"/>
                </a:solidFill>
              </a:rPr>
              <a:t>Eonomic</a:t>
            </a:r>
            <a:r>
              <a:rPr lang="en-US" b="1" dirty="0" smtClean="0">
                <a:solidFill>
                  <a:srgbClr val="FFC000"/>
                </a:solidFill>
              </a:rPr>
              <a:t> context: Competitiveness</a:t>
            </a:r>
            <a:endParaRPr lang="en-US" b="1" dirty="0">
              <a:solidFill>
                <a:srgbClr val="FFC000"/>
              </a:solidFill>
            </a:endParaRPr>
          </a:p>
        </p:txBody>
      </p:sp>
      <p:graphicFrame>
        <p:nvGraphicFramePr>
          <p:cNvPr id="50327" name="Group 151"/>
          <p:cNvGraphicFramePr>
            <a:graphicFrameLocks noGrp="1"/>
          </p:cNvGraphicFramePr>
          <p:nvPr>
            <p:ph type="tbl" idx="1"/>
          </p:nvPr>
        </p:nvGraphicFramePr>
        <p:xfrm>
          <a:off x="-1" y="1267255"/>
          <a:ext cx="9144001" cy="4165352"/>
        </p:xfrm>
        <a:graphic>
          <a:graphicData uri="http://schemas.openxmlformats.org/drawingml/2006/table">
            <a:tbl>
              <a:tblPr/>
              <a:tblGrid>
                <a:gridCol w="3178638"/>
                <a:gridCol w="2709314"/>
                <a:gridCol w="1191777"/>
                <a:gridCol w="1035346"/>
                <a:gridCol w="764413"/>
                <a:gridCol w="264513"/>
              </a:tblGrid>
              <a:tr h="720509">
                <a:tc rowSpan="12">
                  <a:txBody>
                    <a:bodyPr/>
                    <a:lstStyle/>
                    <a:p>
                      <a:pPr marL="1778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14550" algn="l"/>
                        </a:tabLst>
                      </a:pP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21279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1778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14550" algn="l"/>
                        </a:tabLst>
                      </a:pP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21279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1778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14550" algn="l"/>
                        </a:tabLst>
                      </a:pP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21279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1778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14550" algn="l"/>
                        </a:tabLst>
                      </a:pP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21279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1778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14550" algn="l"/>
                        </a:tabLst>
                      </a:pP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21279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1778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14550" algn="l"/>
                        </a:tabLst>
                      </a:pP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21279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1778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14550" algn="l"/>
                        </a:tabLst>
                      </a:pP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21279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1778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14550" algn="l"/>
                        </a:tabLst>
                      </a:pP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21279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1778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14550" algn="l"/>
                        </a:tabLst>
                      </a:pP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21279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  <a:p>
                      <a:pPr marL="1778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14550" algn="l"/>
                        </a:tabLst>
                      </a:pP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21279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  <a:p>
                      <a:pPr marL="1778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14550" algn="l"/>
                        </a:tabLst>
                      </a:pP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21279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  <a:p>
                      <a:pPr marL="1778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14550" algn="l"/>
                        </a:tabLst>
                      </a:pP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21279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  <a:p>
                      <a:pPr marL="1778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14550" algn="l"/>
                        </a:tabLst>
                      </a:pP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21279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  <a:p>
                      <a:pPr marL="1778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14550" algn="l"/>
                        </a:tabLst>
                      </a:pP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21279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  <a:p>
                      <a:pPr marL="1778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14550" algn="l"/>
                        </a:tabLst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21279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Region: Europe &amp; Central Asia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  <a:p>
                      <a:pPr marL="1778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14550" algn="l"/>
                        </a:tabLst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21279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Population: 3.8 million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  <a:p>
                      <a:pPr marL="1778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14550" algn="l"/>
                        </a:tabLst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21279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Income category: Lower middle income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  <a:p>
                      <a:pPr marL="1778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14550" algn="l"/>
                        </a:tabLst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21279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GNI per capita US$: 4,700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21279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21279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21279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Ease of…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905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21279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2010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21279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Rank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2011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Rank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21279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Change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13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Doing Business</a:t>
                      </a:r>
                      <a:endParaRPr kumimoji="0" lang="en-US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110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>
                            <a:glow rad="1397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Arial Narrow" pitchFamily="34" charset="0"/>
                          <a:cs typeface="Arial" charset="0"/>
                        </a:rPr>
                        <a:t>110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905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13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21279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Starting a Business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157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160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-3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905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58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21279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Dealing with Construction Licenses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138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139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-1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905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13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21279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Employing Workers 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111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N/A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N/A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905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13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21279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Registering Property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141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103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+38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905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13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21279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Getting Credit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61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65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-4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905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13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21279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Protecting Investors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91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93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-1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905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13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21279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Paying Taxes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127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127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905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13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21279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Trading Across Borders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56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71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-15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905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13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21279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Enforcing Contracts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121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124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-3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905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13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21279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Closing a Business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64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73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-9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905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0252" name="Picture 76" descr="BHFla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19200"/>
            <a:ext cx="2209800" cy="1221943"/>
          </a:xfrm>
          <a:prstGeom prst="rect">
            <a:avLst/>
          </a:prstGeom>
          <a:noFill/>
        </p:spPr>
      </p:pic>
      <p:sp>
        <p:nvSpPr>
          <p:cNvPr id="17" name="16-Point Star 16"/>
          <p:cNvSpPr/>
          <p:nvPr/>
        </p:nvSpPr>
        <p:spPr>
          <a:xfrm>
            <a:off x="7239000" y="1295400"/>
            <a:ext cx="714380" cy="714380"/>
          </a:xfrm>
          <a:prstGeom prst="star16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17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5416961"/>
            <a:ext cx="7086600" cy="1396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611560" y="735360"/>
            <a:ext cx="7772400" cy="533400"/>
          </a:xfrm>
        </p:spPr>
        <p:txBody>
          <a:bodyPr/>
          <a:lstStyle/>
          <a:p>
            <a:pPr algn="ctr" eaLnBrk="1" hangingPunct="1"/>
            <a:r>
              <a:rPr lang="en-US" b="1" dirty="0" smtClean="0"/>
              <a:t>Country Development Challenges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953000"/>
          </a:xfrm>
        </p:spPr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en-US" sz="1800" b="1" dirty="0" smtClean="0">
                <a:cs typeface="Times New Roman" pitchFamily="18" charset="0"/>
              </a:rPr>
              <a:t>Short-term - fiscal discipline and macro stability</a:t>
            </a:r>
          </a:p>
          <a:p>
            <a:pPr eaLnBrk="1" hangingPunct="1">
              <a:buFont typeface="Arial" charset="0"/>
              <a:buChar char="•"/>
            </a:pPr>
            <a:r>
              <a:rPr lang="en-US" sz="1800" b="1" dirty="0" smtClean="0">
                <a:cs typeface="Times New Roman" pitchFamily="18" charset="0"/>
              </a:rPr>
              <a:t>Medium-term - sustained economic growth in the post-crisis period</a:t>
            </a:r>
          </a:p>
          <a:p>
            <a:pPr lvl="1" eaLnBrk="1" hangingPunct="1">
              <a:buFont typeface="Wingdings" pitchFamily="2" charset="2"/>
              <a:buChar char="v"/>
            </a:pPr>
            <a:r>
              <a:rPr lang="en-US" b="1" dirty="0" smtClean="0">
                <a:cs typeface="Times New Roman" pitchFamily="18" charset="0"/>
              </a:rPr>
              <a:t>Competitiveness</a:t>
            </a:r>
            <a:r>
              <a:rPr lang="en-US" dirty="0" smtClean="0">
                <a:cs typeface="Times New Roman" pitchFamily="18" charset="0"/>
              </a:rPr>
              <a:t>: an economy better able to compete regionally and globally, and faster productivity to support economic growth. </a:t>
            </a:r>
          </a:p>
          <a:p>
            <a:pPr lvl="2" eaLnBrk="1" hangingPunct="1">
              <a:buFont typeface="Wingdings" pitchFamily="2" charset="2"/>
              <a:buChar char="v"/>
            </a:pPr>
            <a:r>
              <a:rPr lang="en-US" dirty="0" smtClean="0">
                <a:cs typeface="Times New Roman" pitchFamily="18" charset="0"/>
              </a:rPr>
              <a:t> However:</a:t>
            </a:r>
          </a:p>
          <a:p>
            <a:pPr lvl="3" eaLnBrk="1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1600" dirty="0" smtClean="0">
                <a:cs typeface="Times New Roman" pitchFamily="18" charset="0"/>
              </a:rPr>
              <a:t>Difficult to do business (</a:t>
            </a:r>
            <a:r>
              <a:rPr lang="en-US" sz="1600" dirty="0" err="1" smtClean="0">
                <a:cs typeface="Times New Roman" pitchFamily="18" charset="0"/>
              </a:rPr>
              <a:t>BH</a:t>
            </a:r>
            <a:r>
              <a:rPr lang="en-US" sz="1600" dirty="0" smtClean="0">
                <a:cs typeface="Times New Roman" pitchFamily="18" charset="0"/>
              </a:rPr>
              <a:t> ranked 110</a:t>
            </a:r>
            <a:r>
              <a:rPr lang="en-US" sz="1600" baseline="30000" dirty="0" smtClean="0">
                <a:cs typeface="Times New Roman" pitchFamily="18" charset="0"/>
              </a:rPr>
              <a:t>th</a:t>
            </a:r>
            <a:r>
              <a:rPr lang="en-US" sz="1600" dirty="0" smtClean="0">
                <a:cs typeface="Times New Roman" pitchFamily="18" charset="0"/>
              </a:rPr>
              <a:t> in DB 2011)</a:t>
            </a:r>
          </a:p>
          <a:p>
            <a:pPr lvl="3" eaLnBrk="1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1600" dirty="0" smtClean="0">
                <a:cs typeface="Times New Roman" pitchFamily="18" charset="0"/>
              </a:rPr>
              <a:t>Infrastructure gap</a:t>
            </a:r>
          </a:p>
          <a:p>
            <a:pPr lvl="3" eaLnBrk="1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1600" dirty="0" smtClean="0">
                <a:cs typeface="Times New Roman" pitchFamily="18" charset="0"/>
              </a:rPr>
              <a:t>Agriculture gap</a:t>
            </a:r>
          </a:p>
          <a:p>
            <a:pPr lvl="3" eaLnBrk="1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1600" dirty="0" smtClean="0">
                <a:cs typeface="Times New Roman" pitchFamily="18" charset="0"/>
              </a:rPr>
              <a:t>Skills erosion</a:t>
            </a:r>
          </a:p>
          <a:p>
            <a:pPr lvl="1" eaLnBrk="1" hangingPunct="1">
              <a:buFont typeface="Wingdings" pitchFamily="2" charset="2"/>
              <a:buChar char="v"/>
            </a:pPr>
            <a:r>
              <a:rPr lang="en-US" b="1" dirty="0" smtClean="0">
                <a:cs typeface="Times New Roman" pitchFamily="18" charset="0"/>
              </a:rPr>
              <a:t>Inclusion:</a:t>
            </a:r>
            <a:r>
              <a:rPr lang="en-US" dirty="0" smtClean="0">
                <a:cs typeface="Times New Roman" pitchFamily="18" charset="0"/>
              </a:rPr>
              <a:t>  inefficient, inequitable, and fiscally unsustainable social assistance, and pressure on pensions</a:t>
            </a:r>
            <a:r>
              <a:rPr lang="en-US" b="1" dirty="0" smtClean="0">
                <a:cs typeface="Times New Roman" pitchFamily="18" charset="0"/>
              </a:rPr>
              <a:t> </a:t>
            </a:r>
            <a:r>
              <a:rPr lang="en-US" dirty="0" smtClean="0">
                <a:cs typeface="Times New Roman" pitchFamily="18" charset="0"/>
              </a:rPr>
              <a:t>and health insurance due to privileged pensions and aging population</a:t>
            </a:r>
          </a:p>
          <a:p>
            <a:pPr lvl="1" eaLnBrk="1" hangingPunct="1">
              <a:buFont typeface="Wingdings" pitchFamily="2" charset="2"/>
              <a:buChar char="v"/>
            </a:pPr>
            <a:r>
              <a:rPr lang="en-US" b="1" dirty="0" smtClean="0">
                <a:cs typeface="Times New Roman" pitchFamily="18" charset="0"/>
              </a:rPr>
              <a:t>The acceleration of the reforms for EU accession and for the establishment of a single economic space in </a:t>
            </a:r>
            <a:r>
              <a:rPr lang="en-US" b="1" dirty="0" err="1" smtClean="0">
                <a:cs typeface="Times New Roman" pitchFamily="18" charset="0"/>
              </a:rPr>
              <a:t>BH</a:t>
            </a:r>
            <a:endParaRPr lang="en-US" dirty="0" smtClean="0">
              <a:cs typeface="Times New Roman" pitchFamily="18" charset="0"/>
            </a:endParaRPr>
          </a:p>
          <a:p>
            <a:pPr eaLnBrk="1" hangingPunct="1">
              <a:buFont typeface="Arial" charset="0"/>
              <a:buChar char="•"/>
            </a:pPr>
            <a:endParaRPr lang="en-US" sz="1600" b="1" dirty="0" smtClean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914400" y="762000"/>
            <a:ext cx="7772400" cy="533400"/>
          </a:xfrm>
        </p:spPr>
        <p:txBody>
          <a:bodyPr/>
          <a:lstStyle/>
          <a:p>
            <a:pPr algn="ctr" eaLnBrk="1" hangingPunct="1"/>
            <a:r>
              <a:rPr lang="en-US" b="1" dirty="0" smtClean="0"/>
              <a:t>New Program - Objectives and Pillars</a:t>
            </a:r>
            <a:endParaRPr lang="en-US" dirty="0" smtClean="0"/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334000"/>
          </a:xfrm>
        </p:spPr>
        <p:txBody>
          <a:bodyPr/>
          <a:lstStyle/>
          <a:p>
            <a:pPr eaLnBrk="1" hangingPunct="1"/>
            <a:r>
              <a:rPr lang="en-US" dirty="0" smtClean="0"/>
              <a:t>	The main objective of the new CPS (2012-2015) will be to </a:t>
            </a:r>
            <a:r>
              <a:rPr lang="en-US" b="1" dirty="0" smtClean="0"/>
              <a:t>“Support strong, inclusive economic growth and EU accession”.</a:t>
            </a:r>
          </a:p>
          <a:p>
            <a:pPr eaLnBrk="1" hangingPunct="1">
              <a:spcBef>
                <a:spcPts val="1200"/>
              </a:spcBef>
              <a:buFont typeface="Arial" charset="0"/>
              <a:buChar char="•"/>
            </a:pPr>
            <a:r>
              <a:rPr lang="en-US" b="1" dirty="0" smtClean="0"/>
              <a:t>Pillar I – Competitiveness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dirty="0" smtClean="0"/>
              <a:t>Support economic growth by tackling some of the bottlenecks to competitiveness and faster productivity growth</a:t>
            </a:r>
          </a:p>
          <a:p>
            <a:pPr eaLnBrk="1" hangingPunct="1">
              <a:buFont typeface="Arial" charset="0"/>
              <a:buChar char="•"/>
            </a:pPr>
            <a:r>
              <a:rPr lang="en-US" b="1" dirty="0" smtClean="0"/>
              <a:t>Pillar II – Inclusion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dirty="0" smtClean="0"/>
              <a:t>Improve the delivery of public services for the vulnerable and the targeting and fiscal sustainability of social benefits to the poor.</a:t>
            </a:r>
          </a:p>
          <a:p>
            <a:pPr eaLnBrk="1" hangingPunct="1">
              <a:buFont typeface="Arial" charset="0"/>
              <a:buChar char="•"/>
            </a:pPr>
            <a:r>
              <a:rPr lang="en-US" b="1" dirty="0" smtClean="0"/>
              <a:t>Pillar III – Environmental Sustainability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dirty="0" smtClean="0"/>
              <a:t>Ensure a sustainable use of natural resources, such as water and forestry , key to economic growth in </a:t>
            </a:r>
            <a:r>
              <a:rPr lang="en-US" dirty="0" err="1" smtClean="0"/>
              <a:t>BH</a:t>
            </a:r>
            <a:r>
              <a:rPr lang="en-US" dirty="0" smtClean="0"/>
              <a:t>, and adapt to climate change. Promote sustainable municipal development.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467544" y="782216"/>
            <a:ext cx="8280920" cy="990600"/>
          </a:xfrm>
        </p:spPr>
        <p:txBody>
          <a:bodyPr/>
          <a:lstStyle/>
          <a:p>
            <a:pPr algn="ctr" eaLnBrk="1" hangingPunct="1"/>
            <a:r>
              <a:rPr lang="en-US" b="1" dirty="0" smtClean="0"/>
              <a:t>Principles of the World Bank engagement in </a:t>
            </a:r>
            <a:r>
              <a:rPr lang="en-US" b="1" dirty="0" err="1" smtClean="0"/>
              <a:t>BiH</a:t>
            </a:r>
            <a:r>
              <a:rPr lang="en-US" b="1" dirty="0" smtClean="0"/>
              <a:t> going forward</a:t>
            </a:r>
            <a:endParaRPr lang="en-US" dirty="0" smtClean="0"/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en-US" b="1" dirty="0" smtClean="0"/>
              <a:t>Focus on results: </a:t>
            </a:r>
            <a:r>
              <a:rPr lang="en-US" dirty="0" smtClean="0"/>
              <a:t>deliver products that will have impact in improving people’s lives.</a:t>
            </a:r>
          </a:p>
          <a:p>
            <a:pPr eaLnBrk="1" hangingPunct="1">
              <a:buFont typeface="Arial" charset="0"/>
              <a:buChar char="•"/>
            </a:pPr>
            <a:r>
              <a:rPr lang="en-US" b="1" dirty="0" smtClean="0"/>
              <a:t>Maintain flexibility:</a:t>
            </a:r>
            <a:r>
              <a:rPr lang="en-US" dirty="0" smtClean="0"/>
              <a:t> the Bank demonstrated much needed responsiveness and flexibility in adjusting its lending program during the global economic and financial crisis. </a:t>
            </a:r>
          </a:p>
          <a:p>
            <a:pPr eaLnBrk="1" hangingPunct="1">
              <a:buFont typeface="Arial" charset="0"/>
              <a:buChar char="•"/>
            </a:pPr>
            <a:r>
              <a:rPr lang="en-US" b="1" dirty="0" smtClean="0"/>
              <a:t>Selectivity:</a:t>
            </a:r>
            <a:r>
              <a:rPr lang="en-US" dirty="0" smtClean="0"/>
              <a:t> limited World Bank resources should be allocated strategically to maximize development outcomes in key sectors and avoid fragmentation. Fewer and larger projects going forward.</a:t>
            </a:r>
          </a:p>
          <a:p>
            <a:pPr eaLnBrk="1" hangingPunct="1">
              <a:buFont typeface="Arial" charset="0"/>
              <a:buChar char="•"/>
            </a:pPr>
            <a:r>
              <a:rPr lang="en-US" b="1" dirty="0" smtClean="0"/>
              <a:t>Partnership:</a:t>
            </a:r>
            <a:r>
              <a:rPr lang="en-US" dirty="0" smtClean="0"/>
              <a:t> continue to strengthen partnerships with other development partners, </a:t>
            </a:r>
            <a:r>
              <a:rPr lang="en-US" dirty="0" err="1" smtClean="0"/>
              <a:t>IFIs</a:t>
            </a:r>
            <a:r>
              <a:rPr lang="en-US" dirty="0" smtClean="0"/>
              <a:t> (IMF, </a:t>
            </a:r>
            <a:r>
              <a:rPr lang="en-US" dirty="0" err="1" smtClean="0"/>
              <a:t>EBRD</a:t>
            </a:r>
            <a:r>
              <a:rPr lang="en-US" dirty="0" smtClean="0"/>
              <a:t>, </a:t>
            </a:r>
            <a:r>
              <a:rPr lang="en-US" dirty="0" err="1" smtClean="0"/>
              <a:t>EIB</a:t>
            </a:r>
            <a:r>
              <a:rPr lang="en-US" dirty="0" smtClean="0"/>
              <a:t>, </a:t>
            </a:r>
            <a:r>
              <a:rPr lang="en-US" dirty="0" err="1" smtClean="0"/>
              <a:t>CoEDB</a:t>
            </a:r>
            <a:r>
              <a:rPr lang="en-US" dirty="0" smtClean="0"/>
              <a:t>), and the </a:t>
            </a:r>
            <a:r>
              <a:rPr lang="en-US" b="1" dirty="0" smtClean="0"/>
              <a:t>EC in particular</a:t>
            </a:r>
            <a:r>
              <a:rPr lang="en-US" dirty="0" smtClean="0"/>
              <a:t>.  </a:t>
            </a:r>
            <a:r>
              <a:rPr lang="en-US" dirty="0" smtClean="0"/>
              <a:t>For example: recently approved grant co-financing by the EC (IPA 2010) will increase development impact of WB environmental projects. </a:t>
            </a:r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96900" y="2235200"/>
            <a:ext cx="5422900" cy="1143000"/>
          </a:xfrm>
        </p:spPr>
        <p:txBody>
          <a:bodyPr/>
          <a:lstStyle/>
          <a:p>
            <a:pPr algn="r" eaLnBrk="1" hangingPunct="1"/>
            <a:r>
              <a:rPr lang="en-US" smtClean="0"/>
              <a:t>For more information: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2928938"/>
            <a:ext cx="5715000" cy="1076325"/>
          </a:xfrm>
        </p:spPr>
        <p:txBody>
          <a:bodyPr/>
          <a:lstStyle/>
          <a:p>
            <a:pPr eaLnBrk="1" hangingPunct="1"/>
            <a:r>
              <a:rPr lang="en-US" sz="4000" smtClean="0"/>
              <a:t>www.worldbank.ba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642938" y="828675"/>
            <a:ext cx="7772400" cy="600075"/>
          </a:xfrm>
        </p:spPr>
        <p:txBody>
          <a:bodyPr/>
          <a:lstStyle/>
          <a:p>
            <a:r>
              <a:rPr lang="en-US" b="1" dirty="0" smtClean="0"/>
              <a:t>FACTS AND FIGURES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357188" y="1500188"/>
            <a:ext cx="8358187" cy="4900612"/>
          </a:xfrm>
        </p:spPr>
        <p:txBody>
          <a:bodyPr/>
          <a:lstStyle/>
          <a:p>
            <a:r>
              <a:rPr lang="en-US" b="1" dirty="0" smtClean="0"/>
              <a:t>	66 projects approved since 1996 in the amount of US$ 1.6 billion </a:t>
            </a:r>
            <a:r>
              <a:rPr lang="en-US" dirty="0" smtClean="0"/>
              <a:t>(IDA credits – US$ 1.3 billion; IDA grants – US$ 25 million; </a:t>
            </a:r>
            <a:r>
              <a:rPr lang="en-US" dirty="0" err="1" smtClean="0"/>
              <a:t>GEF</a:t>
            </a:r>
            <a:r>
              <a:rPr lang="en-US" dirty="0" smtClean="0"/>
              <a:t> grants – US$ 18.3 million; and </a:t>
            </a:r>
            <a:r>
              <a:rPr lang="en-US" dirty="0" err="1" smtClean="0"/>
              <a:t>IBRD</a:t>
            </a:r>
            <a:r>
              <a:rPr lang="en-US" dirty="0" smtClean="0"/>
              <a:t> loans – US$ 175 million).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b="1" dirty="0" smtClean="0"/>
              <a:t>	Current portfolio - 14 active projects, total commitments of US$ 332.3 million </a:t>
            </a:r>
            <a:r>
              <a:rPr lang="en-US" dirty="0" smtClean="0"/>
              <a:t>support the following sectors: 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Social protection;</a:t>
            </a:r>
          </a:p>
          <a:p>
            <a:pPr lvl="1">
              <a:lnSpc>
                <a:spcPct val="90000"/>
              </a:lnSpc>
            </a:pPr>
            <a:r>
              <a:rPr lang="en-US" dirty="0" err="1" smtClean="0"/>
              <a:t>SME</a:t>
            </a:r>
            <a:r>
              <a:rPr lang="en-US" dirty="0" smtClean="0"/>
              <a:t> access to finance;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Energy;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Road infrastructure;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Urban infrastructure, solid waste management; environment;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Health  sector;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Agriculture and rural development.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	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642938" y="836712"/>
            <a:ext cx="7772400" cy="936104"/>
          </a:xfrm>
        </p:spPr>
        <p:txBody>
          <a:bodyPr/>
          <a:lstStyle/>
          <a:p>
            <a:r>
              <a:rPr lang="en-US" b="1" u="sng" dirty="0" smtClean="0"/>
              <a:t>PHASE I</a:t>
            </a:r>
            <a:r>
              <a:rPr lang="en-US" b="1" dirty="0" smtClean="0"/>
              <a:t>: Post-conflict reconstruction </a:t>
            </a:r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en-US" b="1" i="1" dirty="0" smtClean="0"/>
              <a:t>“THE BANK AT ITS BEST”</a:t>
            </a:r>
            <a:r>
              <a:rPr lang="en-US" b="1" dirty="0" smtClean="0"/>
              <a:t> - </a:t>
            </a:r>
            <a:r>
              <a:rPr lang="en-US" b="1" i="1" dirty="0" smtClean="0"/>
              <a:t>RESULTS</a:t>
            </a:r>
            <a:endParaRPr lang="en-US" i="1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25365"/>
            <a:ext cx="8229600" cy="3895923"/>
          </a:xfrm>
        </p:spPr>
        <p:txBody>
          <a:bodyPr/>
          <a:lstStyle/>
          <a:p>
            <a:pPr>
              <a:buFontTx/>
              <a:buChar char="•"/>
              <a:defRPr/>
            </a:pPr>
            <a:r>
              <a:rPr lang="en-US" b="1" dirty="0" smtClean="0">
                <a:latin typeface="+mj-lt"/>
              </a:rPr>
              <a:t>20,000 apartments and 2,000 houses rebuilt;</a:t>
            </a:r>
          </a:p>
          <a:p>
            <a:pPr>
              <a:buFontTx/>
              <a:buChar char="•"/>
              <a:defRPr/>
            </a:pPr>
            <a:r>
              <a:rPr lang="en-US" b="1" dirty="0" smtClean="0">
                <a:latin typeface="+mj-lt"/>
              </a:rPr>
              <a:t>Water supply, gas, electricity and heating systems restored;</a:t>
            </a:r>
          </a:p>
          <a:p>
            <a:pPr>
              <a:buFontTx/>
              <a:buChar char="•"/>
              <a:defRPr/>
            </a:pPr>
            <a:r>
              <a:rPr lang="en-US" b="1" dirty="0" smtClean="0">
                <a:latin typeface="+mj-lt"/>
              </a:rPr>
              <a:t>1,100 km of roads and 39 bridges reconstructed, railroad network rehabilitated;</a:t>
            </a:r>
          </a:p>
          <a:p>
            <a:pPr>
              <a:buFontTx/>
              <a:buChar char="•"/>
              <a:defRPr/>
            </a:pPr>
            <a:r>
              <a:rPr lang="en-US" b="1" dirty="0" smtClean="0">
                <a:latin typeface="+mj-lt"/>
              </a:rPr>
              <a:t>5 clinics and 15 hospitals rehabilitated</a:t>
            </a:r>
          </a:p>
          <a:p>
            <a:pPr>
              <a:buFontTx/>
              <a:buChar char="•"/>
              <a:defRPr/>
            </a:pPr>
            <a:r>
              <a:rPr lang="en-US" b="1" dirty="0" smtClean="0">
                <a:latin typeface="+mj-lt"/>
              </a:rPr>
              <a:t>82 primary schools reconstructed and equipped</a:t>
            </a:r>
          </a:p>
          <a:p>
            <a:pPr>
              <a:buFontTx/>
              <a:buChar char="•"/>
              <a:defRPr/>
            </a:pPr>
            <a:r>
              <a:rPr lang="en-US" b="1" dirty="0" err="1" smtClean="0">
                <a:latin typeface="+mj-lt"/>
              </a:rPr>
              <a:t>Microcredits</a:t>
            </a:r>
            <a:r>
              <a:rPr lang="en-US" b="1" dirty="0" smtClean="0">
                <a:latin typeface="+mj-lt"/>
              </a:rPr>
              <a:t> helped create or sustain 200,000 jobs;</a:t>
            </a:r>
          </a:p>
          <a:p>
            <a:pPr>
              <a:buFontTx/>
              <a:buChar char="•"/>
              <a:defRPr/>
            </a:pPr>
            <a:r>
              <a:rPr lang="en-US" b="1" dirty="0" smtClean="0">
                <a:latin typeface="+mj-lt"/>
              </a:rPr>
              <a:t>Special focus on vulnerable groups - displaced persons and refugees, as well as women.</a:t>
            </a:r>
          </a:p>
          <a:p>
            <a:pPr>
              <a:buFontTx/>
              <a:buChar char="•"/>
              <a:defRPr/>
            </a:pPr>
            <a:endParaRPr lang="en-US" b="1" dirty="0" smtClean="0"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714375" y="828675"/>
            <a:ext cx="7772400" cy="957263"/>
          </a:xfrm>
        </p:spPr>
        <p:txBody>
          <a:bodyPr/>
          <a:lstStyle/>
          <a:p>
            <a:r>
              <a:rPr lang="en-US" b="1" dirty="0" smtClean="0"/>
              <a:t>Post-conflict reconstruction (1996-2002)</a:t>
            </a:r>
            <a:br>
              <a:rPr lang="en-US" b="1" dirty="0" smtClean="0"/>
            </a:br>
            <a:r>
              <a:rPr lang="en-US" b="1" i="1" dirty="0" smtClean="0"/>
              <a:t>“THE BANK AT ITS BEST” – LESSONS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870301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200" b="1" dirty="0" smtClean="0"/>
              <a:t>Early engagement in 1995</a:t>
            </a:r>
          </a:p>
          <a:p>
            <a:pPr>
              <a:spcBef>
                <a:spcPts val="18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200" b="1" dirty="0" smtClean="0"/>
              <a:t>Fast project delivery and implementation </a:t>
            </a:r>
            <a:r>
              <a:rPr lang="en-US" sz="2200" dirty="0" smtClean="0"/>
              <a:t>while adhering to World Bank policies and procedures</a:t>
            </a:r>
            <a:r>
              <a:rPr lang="en-US" sz="2200" b="1" dirty="0" smtClean="0"/>
              <a:t>;</a:t>
            </a:r>
            <a:r>
              <a:rPr lang="en-US" sz="2200" dirty="0" smtClean="0"/>
              <a:t> </a:t>
            </a:r>
          </a:p>
          <a:p>
            <a:pPr>
              <a:spcBef>
                <a:spcPts val="120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sz="2200" b="1" dirty="0" smtClean="0"/>
              <a:t>Early wins</a:t>
            </a:r>
            <a:r>
              <a:rPr lang="en-US" sz="2200" dirty="0" smtClean="0"/>
              <a:t>, “low hanging fruits” are important</a:t>
            </a:r>
          </a:p>
          <a:p>
            <a:pPr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200" b="1" dirty="0" smtClean="0"/>
              <a:t>Strong partnership with other development agencies and the EC in particular </a:t>
            </a:r>
            <a:r>
              <a:rPr lang="en-US" sz="2200" dirty="0" smtClean="0"/>
              <a:t>(3 donor conferences were organized raising about US$ 5.1 billion in support of reconstruction efforts);</a:t>
            </a:r>
          </a:p>
          <a:p>
            <a:pPr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200" b="1" dirty="0" smtClean="0"/>
              <a:t>Reintegration and Reconciliation through economic development!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57809"/>
            <a:ext cx="8219256" cy="870991"/>
          </a:xfrm>
        </p:spPr>
        <p:txBody>
          <a:bodyPr/>
          <a:lstStyle/>
          <a:p>
            <a:r>
              <a:rPr lang="en-US" b="1" dirty="0" smtClean="0"/>
              <a:t>Post-conflict reconstruction </a:t>
            </a:r>
            <a:br>
              <a:rPr lang="en-US" b="1" dirty="0" smtClean="0"/>
            </a:br>
            <a:r>
              <a:rPr lang="en-US" b="1" dirty="0" err="1" smtClean="0"/>
              <a:t>WDR</a:t>
            </a:r>
            <a:r>
              <a:rPr lang="en-US" b="1" dirty="0" smtClean="0"/>
              <a:t> 2011 reflections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608512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b="1" dirty="0" smtClean="0"/>
              <a:t>Overriding objective is to build legitimate institutions that can provide a </a:t>
            </a:r>
            <a:r>
              <a:rPr lang="en-US" b="1" u="sng" dirty="0" smtClean="0"/>
              <a:t>sustained level of citizen security, justice, and jobs;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b="1" dirty="0" smtClean="0"/>
              <a:t>Build confidence in basic collective action</a:t>
            </a:r>
            <a:r>
              <a:rPr lang="en-US" dirty="0" smtClean="0"/>
              <a:t>: Exceptional efforts are needed to restore confidence in national leaders and institutions’ ability to manage the crisis;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Leaders must deliver </a:t>
            </a:r>
            <a:r>
              <a:rPr lang="en-US" b="1" dirty="0" smtClean="0"/>
              <a:t>early tangible results</a:t>
            </a:r>
            <a:r>
              <a:rPr lang="en-US" dirty="0" smtClean="0"/>
              <a:t>, with 2 to 3 generally sufficient to restore confidence 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Prioritized early reforms (and pragmatic “early-wins”) that address insecurity, injustice and lack of employment</a:t>
            </a:r>
            <a:r>
              <a:rPr lang="en-US" dirty="0" smtClean="0"/>
              <a:t>. Elections are not a substitute for broader democratic institutions, which take time to build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757808"/>
            <a:ext cx="7772400" cy="870992"/>
          </a:xfrm>
        </p:spPr>
        <p:txBody>
          <a:bodyPr/>
          <a:lstStyle/>
          <a:p>
            <a:r>
              <a:rPr lang="en-US" b="1" dirty="0" smtClean="0"/>
              <a:t>Post-conflict reconstruction </a:t>
            </a:r>
            <a:br>
              <a:rPr lang="en-US" b="1" dirty="0" smtClean="0"/>
            </a:br>
            <a:r>
              <a:rPr lang="en-US" b="1" dirty="0" err="1" smtClean="0"/>
              <a:t>WDR</a:t>
            </a:r>
            <a:r>
              <a:rPr lang="en-US" b="1" dirty="0" smtClean="0"/>
              <a:t> 2011 reflections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b="1" dirty="0" smtClean="0"/>
              <a:t>Confidence can not be built by the State alone</a:t>
            </a:r>
            <a:r>
              <a:rPr lang="en-US" dirty="0" smtClean="0"/>
              <a:t>: momentum must be built through </a:t>
            </a:r>
            <a:r>
              <a:rPr lang="en-US" b="1" dirty="0" smtClean="0"/>
              <a:t>coalitions that are sufficiently inclusive</a:t>
            </a:r>
            <a:r>
              <a:rPr lang="en-US" dirty="0" smtClean="0"/>
              <a:t>, at both national and local levels, to generate broad support 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Early wins </a:t>
            </a:r>
            <a:r>
              <a:rPr lang="en-US" dirty="0" smtClean="0"/>
              <a:t>– actions that can generate quick, tangible results – are critical to building confidence (new highway, school buildings, </a:t>
            </a:r>
            <a:r>
              <a:rPr lang="en-US" dirty="0" err="1" smtClean="0"/>
              <a:t>licence</a:t>
            </a:r>
            <a:r>
              <a:rPr lang="en-US" dirty="0" smtClean="0"/>
              <a:t> plates and </a:t>
            </a:r>
            <a:r>
              <a:rPr lang="en-US" dirty="0" err="1" smtClean="0"/>
              <a:t>curency</a:t>
            </a:r>
            <a:r>
              <a:rPr lang="en-US" dirty="0" smtClean="0"/>
              <a:t> in </a:t>
            </a:r>
            <a:r>
              <a:rPr lang="en-US" dirty="0" err="1" smtClean="0"/>
              <a:t>BH</a:t>
            </a:r>
            <a:r>
              <a:rPr lang="en-US" dirty="0" smtClean="0"/>
              <a:t> etc.)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Limit well-meant international top-down approaches</a:t>
            </a:r>
            <a:r>
              <a:rPr lang="en-US" dirty="0" smtClean="0"/>
              <a:t> which will undermine local institution building;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Prioritized early reforms (and pragmatic “early-wins”) that address insecurity, injustice and lack of employment</a:t>
            </a:r>
            <a:r>
              <a:rPr lang="en-US" dirty="0" smtClean="0"/>
              <a:t>. Elections are not a substitute for broader democratic institutions, which take time to build. </a:t>
            </a:r>
          </a:p>
          <a:p>
            <a:pPr>
              <a:buFont typeface="Arial" pitchFamily="34" charset="0"/>
              <a:buChar char="•"/>
            </a:pPr>
            <a:endParaRPr lang="en-US" b="1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740693"/>
            <a:ext cx="7772400" cy="960115"/>
          </a:xfrm>
        </p:spPr>
        <p:txBody>
          <a:bodyPr/>
          <a:lstStyle/>
          <a:p>
            <a:r>
              <a:rPr lang="en-US" b="1" dirty="0" smtClean="0"/>
              <a:t>Post-conflict reconstruction </a:t>
            </a:r>
            <a:br>
              <a:rPr lang="en-US" b="1" dirty="0" smtClean="0"/>
            </a:br>
            <a:r>
              <a:rPr lang="en-US" b="1" dirty="0" err="1" smtClean="0"/>
              <a:t>WDR</a:t>
            </a:r>
            <a:r>
              <a:rPr lang="en-US" b="1" dirty="0" smtClean="0"/>
              <a:t> 2011 reflections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b="1" dirty="0" smtClean="0"/>
              <a:t>Fill in major structural gaps </a:t>
            </a:r>
            <a:r>
              <a:rPr lang="en-US" dirty="0" smtClean="0"/>
              <a:t>(international help) </a:t>
            </a:r>
            <a:r>
              <a:rPr lang="en-US" b="1" dirty="0" smtClean="0"/>
              <a:t>that limit progress in security, justice and jobs </a:t>
            </a:r>
            <a:r>
              <a:rPr lang="en-US" dirty="0" smtClean="0"/>
              <a:t>such as building  a civilian justice system; business regulation reforms to allow private sector job creation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Well integrated and coordinated international help </a:t>
            </a:r>
            <a:r>
              <a:rPr lang="en-US" dirty="0" smtClean="0"/>
              <a:t>is vital to counter external stresses (trafficking, illicit financial flows, natural disasters…) that can refuel violence and insecurity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Plan carefully the “handoff” between the “humanitarian” and “development” phase.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Be patient but persistent</a:t>
            </a:r>
            <a:r>
              <a:rPr lang="en-US" dirty="0" smtClean="0"/>
              <a:t>: historically, even the fastest transformations have taken a generation. Measure progress in terms of decades rather than years.</a:t>
            </a:r>
          </a:p>
          <a:p>
            <a:pPr>
              <a:buFont typeface="Arial" pitchFamily="34" charset="0"/>
              <a:buChar char="•"/>
            </a:pPr>
            <a:endParaRPr lang="en-US" sz="1800" b="1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728663" y="900113"/>
            <a:ext cx="7772400" cy="1028700"/>
          </a:xfrm>
        </p:spPr>
        <p:txBody>
          <a:bodyPr/>
          <a:lstStyle/>
          <a:p>
            <a:r>
              <a:rPr lang="en-US" b="1" dirty="0" smtClean="0"/>
              <a:t>PHASE II: Structural reforms (2003-2007)</a:t>
            </a:r>
            <a:br>
              <a:rPr lang="en-US" b="1" dirty="0" smtClean="0"/>
            </a:br>
            <a:r>
              <a:rPr lang="en-US" b="1" i="1" dirty="0" smtClean="0"/>
              <a:t>REFORMS SEEMED POSSIBLE!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 smtClean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spcBef>
                <a:spcPts val="2400"/>
              </a:spcBef>
              <a:spcAft>
                <a:spcPts val="600"/>
              </a:spcAft>
            </a:pPr>
            <a:endParaRPr lang="en-US" b="1" dirty="0" smtClean="0"/>
          </a:p>
          <a:p>
            <a:pPr>
              <a:spcBef>
                <a:spcPts val="1800"/>
              </a:spcBef>
              <a:buFont typeface="Arial" pitchFamily="34" charset="0"/>
              <a:buChar char="•"/>
            </a:pPr>
            <a:r>
              <a:rPr lang="en-US" sz="2400" b="1" dirty="0" err="1" smtClean="0"/>
              <a:t>OHR</a:t>
            </a:r>
            <a:r>
              <a:rPr lang="en-US" sz="2400" b="1" dirty="0" smtClean="0"/>
              <a:t> drives changes;</a:t>
            </a:r>
            <a:endParaRPr lang="en-US" sz="2400" dirty="0" smtClean="0"/>
          </a:p>
          <a:p>
            <a:pPr>
              <a:spcBef>
                <a:spcPts val="2400"/>
              </a:spcBef>
              <a:spcAft>
                <a:spcPts val="2400"/>
              </a:spcAft>
              <a:buFont typeface="Arial" pitchFamily="34" charset="0"/>
              <a:buChar char="•"/>
            </a:pPr>
            <a:r>
              <a:rPr lang="en-US" sz="2400" b="1" dirty="0" smtClean="0"/>
              <a:t>Reform-oriented political forces in power;</a:t>
            </a: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Optimism that the time has come for structural reforms.</a:t>
            </a:r>
          </a:p>
          <a:p>
            <a:pPr algn="ctr"/>
            <a:endParaRPr lang="en-US" sz="2400" b="1" dirty="0" smtClean="0"/>
          </a:p>
          <a:p>
            <a:pPr algn="ctr"/>
            <a:r>
              <a:rPr lang="en-US" sz="3200" b="1" dirty="0" smtClean="0"/>
              <a:t>B U T ………</a:t>
            </a:r>
            <a:endParaRPr lang="en-US" sz="3200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eccba1">
  <a:themeElements>
    <a:clrScheme name="WB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WBTemplate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10000"/>
          </a:spcAft>
          <a:buClrTx/>
          <a:buSzTx/>
          <a:buFont typeface="Wingdings" pitchFamily="2" charset="2"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5880B0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10000"/>
          </a:spcAft>
          <a:buClrTx/>
          <a:buSzTx/>
          <a:buFont typeface="Wingdings" pitchFamily="2" charset="2"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5880B0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WB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B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B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B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B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B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B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B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B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B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B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B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WBTemplate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WBTemplate">
    <a:majorFont>
      <a:latin typeface="Verdana"/>
      <a:ea typeface=""/>
      <a:cs typeface="Arial"/>
    </a:majorFont>
    <a:minorFont>
      <a:latin typeface="Verdana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eccba1</Template>
  <TotalTime>1303</TotalTime>
  <Words>1430</Words>
  <Application>Microsoft Office PowerPoint</Application>
  <PresentationFormat>On-screen Show (4:3)</PresentationFormat>
  <Paragraphs>216</Paragraphs>
  <Slides>24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1_eccba1</vt:lpstr>
      <vt:lpstr>Image</vt:lpstr>
      <vt:lpstr>15 YEARS  of the  WORLD BANK in BiH:       Leader in post-conflict reconstruction - partner in EU integrations</vt:lpstr>
      <vt:lpstr>Nation Building and Reconstruction in BH</vt:lpstr>
      <vt:lpstr>FACTS AND FIGURES</vt:lpstr>
      <vt:lpstr>PHASE I: Post-conflict reconstruction  “THE BANK AT ITS BEST” - RESULTS</vt:lpstr>
      <vt:lpstr>Post-conflict reconstruction (1996-2002) “THE BANK AT ITS BEST” – LESSONS</vt:lpstr>
      <vt:lpstr>Post-conflict reconstruction  WDR 2011 reflections</vt:lpstr>
      <vt:lpstr>Post-conflict reconstruction  WDR 2011 reflections</vt:lpstr>
      <vt:lpstr>Post-conflict reconstruction  WDR 2011 reflections</vt:lpstr>
      <vt:lpstr>PHASE II: Structural reforms (2003-2007) REFORMS SEEMED POSSIBLE! </vt:lpstr>
      <vt:lpstr>Structural reforms (2003-2007) HARD LANDING IN 2006!</vt:lpstr>
      <vt:lpstr>Structural reforms (2003-2007) LESSONS </vt:lpstr>
      <vt:lpstr>Current Program (2008-present) PRINCIPLES</vt:lpstr>
      <vt:lpstr>Key lessons from the current program  – Results are possible - </vt:lpstr>
      <vt:lpstr>Slide 14</vt:lpstr>
      <vt:lpstr>Challenges for future engagement  Country Partnership Strategy 2012-2015</vt:lpstr>
      <vt:lpstr>Country Partnership Strategy 2012-2015 Economic context and poverty</vt:lpstr>
      <vt:lpstr>Economic context  Pre-Crisis Economic Performance </vt:lpstr>
      <vt:lpstr>Economic context  Poverty and unemployment</vt:lpstr>
      <vt:lpstr>Economic context Cash transfers to households</vt:lpstr>
      <vt:lpstr>Eonomic context: Competitiveness</vt:lpstr>
      <vt:lpstr>Country Development Challenges</vt:lpstr>
      <vt:lpstr>New Program - Objectives and Pillars</vt:lpstr>
      <vt:lpstr>Principles of the World Bank engagement in BiH going forward</vt:lpstr>
      <vt:lpstr>For more information:</vt:lpstr>
    </vt:vector>
  </TitlesOfParts>
  <Company>The World Bank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wb221881</dc:creator>
  <cp:lastModifiedBy>wb157949</cp:lastModifiedBy>
  <cp:revision>117</cp:revision>
  <dcterms:created xsi:type="dcterms:W3CDTF">2010-02-02T08:04:03Z</dcterms:created>
  <dcterms:modified xsi:type="dcterms:W3CDTF">2011-05-17T10:54:20Z</dcterms:modified>
</cp:coreProperties>
</file>