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258" r:id="rId5"/>
    <p:sldId id="344" r:id="rId6"/>
    <p:sldId id="362" r:id="rId7"/>
    <p:sldId id="345" r:id="rId8"/>
    <p:sldId id="363" r:id="rId9"/>
    <p:sldId id="364" r:id="rId10"/>
    <p:sldId id="384" r:id="rId11"/>
    <p:sldId id="385" r:id="rId12"/>
    <p:sldId id="380" r:id="rId13"/>
    <p:sldId id="381" r:id="rId14"/>
    <p:sldId id="382" r:id="rId15"/>
    <p:sldId id="383" r:id="rId16"/>
    <p:sldId id="386" r:id="rId17"/>
    <p:sldId id="365" r:id="rId18"/>
    <p:sldId id="366" r:id="rId19"/>
    <p:sldId id="367" r:id="rId20"/>
    <p:sldId id="368" r:id="rId21"/>
    <p:sldId id="369" r:id="rId22"/>
    <p:sldId id="370" r:id="rId23"/>
    <p:sldId id="371" r:id="rId24"/>
    <p:sldId id="372" r:id="rId25"/>
    <p:sldId id="373" r:id="rId26"/>
    <p:sldId id="374" r:id="rId27"/>
    <p:sldId id="375" r:id="rId28"/>
    <p:sldId id="376" r:id="rId29"/>
    <p:sldId id="377" r:id="rId30"/>
    <p:sldId id="378" r:id="rId31"/>
    <p:sldId id="360" r:id="rId32"/>
    <p:sldId id="361" r:id="rId33"/>
    <p:sldId id="304" r:id="rId3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1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02" y="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68883-59E8-4B8D-B118-0A075110DE78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71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02" y="882971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6C306-2E2D-45A5-B533-49A75C3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4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02" y="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A2A93-340F-4E57-BE8D-50C4AD98293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545" y="4473940"/>
            <a:ext cx="5609311" cy="36602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71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02" y="882971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FC774-458C-4972-8F98-DC16B20E5F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61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513F3-DFF7-4473-8F3C-B388881358F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28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229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37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3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705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42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5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9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21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3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82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58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7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misli2030.ba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590627" y="2953575"/>
            <a:ext cx="1141562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Sustainable Development Goals in Bosnia and Herzegovina</a:t>
            </a:r>
          </a:p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Presentation at Donor Coordination Forum </a:t>
            </a:r>
            <a:r>
              <a:rPr lang="en-US" sz="2400" b="1" dirty="0" err="1" smtClean="0">
                <a:solidFill>
                  <a:schemeClr val="accent5">
                    <a:lumMod val="75000"/>
                  </a:schemeClr>
                </a:solidFill>
              </a:rPr>
              <a:t>Sess</a:t>
            </a:r>
            <a:r>
              <a:rPr lang="bs-Latn-BA" sz="2400" b="1" dirty="0" smtClean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on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8 December 2016</a:t>
            </a:r>
          </a:p>
          <a:p>
            <a:pPr algn="ctr"/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Sezin Sinanoglu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United Nations Resident Coordinator in Bosnia and Herzegovina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055" t="43871" r="5152" b="36882"/>
          <a:stretch/>
        </p:blipFill>
        <p:spPr>
          <a:xfrm>
            <a:off x="2324209" y="1567939"/>
            <a:ext cx="7948453" cy="105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79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8789" y="114666"/>
            <a:ext cx="3646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What is lacking?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1105174"/>
            <a:ext cx="10515600" cy="5574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Ownership</a:t>
            </a:r>
          </a:p>
          <a:p>
            <a:pPr lvl="1"/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Political body</a:t>
            </a:r>
          </a:p>
          <a:p>
            <a:pPr lvl="1"/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Technical body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Knowledge</a:t>
            </a:r>
          </a:p>
          <a:p>
            <a:pPr lvl="1"/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Technical</a:t>
            </a:r>
          </a:p>
          <a:p>
            <a:pPr lvl="1"/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Political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System</a:t>
            </a:r>
          </a:p>
          <a:p>
            <a:pPr lvl="1"/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Tools, processes, data</a:t>
            </a:r>
          </a:p>
          <a:p>
            <a:pPr lvl="1"/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Coordination and management arrangements</a:t>
            </a:r>
          </a:p>
          <a:p>
            <a:pPr lvl="1"/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25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/>
          <p:cNvSpPr/>
          <p:nvPr/>
        </p:nvSpPr>
        <p:spPr>
          <a:xfrm rot="5400000">
            <a:off x="1237784" y="2107582"/>
            <a:ext cx="3746813" cy="3992137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73248" y="3641985"/>
            <a:ext cx="1428110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SDG Technical Body</a:t>
            </a:r>
          </a:p>
        </p:txBody>
      </p:sp>
      <p:sp>
        <p:nvSpPr>
          <p:cNvPr id="7" name="Rectangle 6"/>
          <p:cNvSpPr/>
          <p:nvPr/>
        </p:nvSpPr>
        <p:spPr>
          <a:xfrm>
            <a:off x="864665" y="3299401"/>
            <a:ext cx="29589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Moving SDGs forward in Bosnia and Herzegovina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the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SDG Triangle 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Arrow: Right 8"/>
          <p:cNvSpPr/>
          <p:nvPr/>
        </p:nvSpPr>
        <p:spPr>
          <a:xfrm>
            <a:off x="6941605" y="3755386"/>
            <a:ext cx="844543" cy="6965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981265" y="3641985"/>
            <a:ext cx="14300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Coordination</a:t>
            </a:r>
          </a:p>
          <a:p>
            <a:r>
              <a:rPr lang="en-US" b="1" dirty="0"/>
              <a:t>Monitoring</a:t>
            </a:r>
          </a:p>
          <a:p>
            <a:r>
              <a:rPr lang="en-US" b="1" dirty="0"/>
              <a:t>Reporting</a:t>
            </a:r>
          </a:p>
          <a:p>
            <a:endParaRPr lang="en-US" b="1" dirty="0"/>
          </a:p>
        </p:txBody>
      </p:sp>
      <p:sp>
        <p:nvSpPr>
          <p:cNvPr id="11" name="Oval 10"/>
          <p:cNvSpPr/>
          <p:nvPr/>
        </p:nvSpPr>
        <p:spPr>
          <a:xfrm>
            <a:off x="113688" y="1238299"/>
            <a:ext cx="6632800" cy="5508189"/>
          </a:xfrm>
          <a:prstGeom prst="ellipse">
            <a:avLst/>
          </a:prstGeom>
          <a:noFill/>
          <a:ln w="34925" cmpd="sng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3" name="Oval 12"/>
          <p:cNvSpPr/>
          <p:nvPr/>
        </p:nvSpPr>
        <p:spPr>
          <a:xfrm>
            <a:off x="5042527" y="1238299"/>
            <a:ext cx="6632800" cy="5508189"/>
          </a:xfrm>
          <a:prstGeom prst="ellipse">
            <a:avLst/>
          </a:prstGeom>
          <a:noFill/>
          <a:ln w="34925" cmpd="sng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1606" y="1543898"/>
            <a:ext cx="2434975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Presidency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658" y="5976712"/>
            <a:ext cx="2854806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UNDAF Joint Steering Committee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24253" y="386925"/>
            <a:ext cx="3646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The SDG Triangle</a:t>
            </a:r>
          </a:p>
        </p:txBody>
      </p:sp>
    </p:spTree>
    <p:extLst>
      <p:ext uri="{BB962C8B-B14F-4D97-AF65-F5344CB8AC3E}">
        <p14:creationId xmlns:p14="http://schemas.microsoft.com/office/powerpoint/2010/main" val="436109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4294967295"/>
          </p:nvPr>
        </p:nvSpPr>
        <p:spPr>
          <a:xfrm>
            <a:off x="58783" y="1018568"/>
            <a:ext cx="12074433" cy="5410200"/>
          </a:xfrm>
        </p:spPr>
        <p:txBody>
          <a:bodyPr>
            <a:noAutofit/>
          </a:bodyPr>
          <a:lstStyle/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BiH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Council of Ministers </a:t>
            </a:r>
            <a:r>
              <a:rPr lang="en-US" sz="2400" b="1" dirty="0">
                <a:solidFill>
                  <a:srgbClr val="00B050"/>
                </a:solidFill>
              </a:rPr>
              <a:t>session on SDGs</a:t>
            </a: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High level </a:t>
            </a:r>
            <a:r>
              <a:rPr lang="en-US" sz="2400" b="1" dirty="0">
                <a:solidFill>
                  <a:srgbClr val="00B050"/>
                </a:solidFill>
              </a:rPr>
              <a:t>SDG Conference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with policymakers early 2017</a:t>
            </a: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Creation of the </a:t>
            </a:r>
            <a:r>
              <a:rPr lang="en-US" sz="2400" b="1" dirty="0">
                <a:solidFill>
                  <a:srgbClr val="00B050"/>
                </a:solidFill>
              </a:rPr>
              <a:t>SDG Roadmap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for the country</a:t>
            </a:r>
          </a:p>
          <a:p>
            <a:pPr marL="407988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Creation of the </a:t>
            </a:r>
            <a:r>
              <a:rPr lang="en-US" sz="2400" b="1" dirty="0">
                <a:solidFill>
                  <a:srgbClr val="00B050"/>
                </a:solidFill>
              </a:rPr>
              <a:t>institutional SDG mechanism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for implementation oversight and leadership</a:t>
            </a: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Nomination of </a:t>
            </a:r>
            <a:r>
              <a:rPr lang="en-US" sz="2400" b="1" dirty="0">
                <a:solidFill>
                  <a:srgbClr val="00B050"/>
                </a:solidFill>
              </a:rPr>
              <a:t>technical institution</a:t>
            </a:r>
            <a:r>
              <a:rPr lang="bs-Latn-BA" sz="2400" b="1" dirty="0">
                <a:solidFill>
                  <a:srgbClr val="00B050"/>
                </a:solidFill>
              </a:rPr>
              <a:t>(</a:t>
            </a:r>
            <a:r>
              <a:rPr lang="en-US" sz="2400" b="1" dirty="0">
                <a:solidFill>
                  <a:srgbClr val="00B050"/>
                </a:solidFill>
              </a:rPr>
              <a:t>s</a:t>
            </a:r>
            <a:r>
              <a:rPr lang="bs-Latn-BA" sz="2400" b="1" dirty="0">
                <a:solidFill>
                  <a:srgbClr val="00B050"/>
                </a:solidFill>
              </a:rPr>
              <a:t>)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for advancement of SDGs in the country – for planning, targeting, monitoring and reporting </a:t>
            </a: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Assessment of </a:t>
            </a:r>
            <a:r>
              <a:rPr lang="en-US" sz="2400" b="1" dirty="0">
                <a:solidFill>
                  <a:srgbClr val="00B050"/>
                </a:solidFill>
              </a:rPr>
              <a:t>statistical/measurement needs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and establishment of SDG baselines and targets</a:t>
            </a: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>
                <a:solidFill>
                  <a:srgbClr val="00B050"/>
                </a:solidFill>
              </a:rPr>
              <a:t>Budgeting/financing plan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for SDG implementation</a:t>
            </a:r>
          </a:p>
          <a:p>
            <a:pPr marL="407988" indent="0">
              <a:lnSpc>
                <a:spcPct val="200000"/>
              </a:lnSpc>
              <a:buNone/>
            </a:pP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indent="0">
              <a:lnSpc>
                <a:spcPct val="200000"/>
              </a:lnSpc>
              <a:buNone/>
            </a:pP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lvl="0" indent="0">
              <a:lnSpc>
                <a:spcPct val="200000"/>
              </a:lnSpc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GB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1691" y="262656"/>
            <a:ext cx="4248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Proposed first steps</a:t>
            </a:r>
          </a:p>
        </p:txBody>
      </p:sp>
    </p:spTree>
    <p:extLst>
      <p:ext uri="{BB962C8B-B14F-4D97-AF65-F5344CB8AC3E}">
        <p14:creationId xmlns:p14="http://schemas.microsoft.com/office/powerpoint/2010/main" val="4151235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Engaging people and promoting SDGs</a:t>
            </a: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22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SDG Consultation Tool</a:t>
            </a: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005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64" y="79207"/>
            <a:ext cx="9968916" cy="66443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63349" y="613954"/>
            <a:ext cx="15022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/>
              <a:t>Prioritising</a:t>
            </a:r>
            <a:r>
              <a:rPr lang="en-US" sz="2200" b="1" dirty="0"/>
              <a:t> targets for each SDG</a:t>
            </a:r>
          </a:p>
        </p:txBody>
      </p:sp>
    </p:spTree>
    <p:extLst>
      <p:ext uri="{BB962C8B-B14F-4D97-AF65-F5344CB8AC3E}">
        <p14:creationId xmlns:p14="http://schemas.microsoft.com/office/powerpoint/2010/main" val="4256038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130"/>
            <a:ext cx="9929899" cy="6618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23714" y="471892"/>
            <a:ext cx="192024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Developing solutions around specific SDG/Targets adjusted to local context</a:t>
            </a:r>
          </a:p>
          <a:p>
            <a:endParaRPr lang="en-US" sz="2200" b="1" dirty="0"/>
          </a:p>
          <a:p>
            <a:endParaRPr lang="en-US" sz="2200" b="1" dirty="0"/>
          </a:p>
          <a:p>
            <a:r>
              <a:rPr lang="en-US" sz="2200" b="1" dirty="0"/>
              <a:t>Very versatile tool with multiple uses (problem solving, team work, project development)</a:t>
            </a:r>
          </a:p>
        </p:txBody>
      </p:sp>
    </p:spTree>
    <p:extLst>
      <p:ext uri="{BB962C8B-B14F-4D97-AF65-F5344CB8AC3E}">
        <p14:creationId xmlns:p14="http://schemas.microsoft.com/office/powerpoint/2010/main" val="2026516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SDG Workshops</a:t>
            </a: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401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667" t="8519" r="13333" b="10000"/>
          <a:stretch/>
        </p:blipFill>
        <p:spPr>
          <a:xfrm>
            <a:off x="76199" y="136213"/>
            <a:ext cx="10251141" cy="62645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520628" y="893859"/>
            <a:ext cx="167137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Workshops conducted across </a:t>
            </a: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BiH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Vitez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Bihać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Banja Luka, </a:t>
            </a: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Brčko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Tuzla,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Sarajevo, </a:t>
            </a: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Trebinje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Mostar</a:t>
            </a:r>
          </a:p>
        </p:txBody>
      </p:sp>
    </p:spTree>
    <p:extLst>
      <p:ext uri="{BB962C8B-B14F-4D97-AF65-F5344CB8AC3E}">
        <p14:creationId xmlns:p14="http://schemas.microsoft.com/office/powerpoint/2010/main" val="2152504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718"/>
            <a:ext cx="9493624" cy="63275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23863" y="219332"/>
            <a:ext cx="228599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Participants from:</a:t>
            </a: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Public sector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Institutions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Municipalities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Academia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Services</a:t>
            </a: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Private sector</a:t>
            </a: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Non-government Sector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NGOs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Youth groups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Associations (Roma, People with Disabilities)</a:t>
            </a:r>
          </a:p>
        </p:txBody>
      </p:sp>
    </p:spTree>
    <p:extLst>
      <p:ext uri="{BB962C8B-B14F-4D97-AF65-F5344CB8AC3E}">
        <p14:creationId xmlns:p14="http://schemas.microsoft.com/office/powerpoint/2010/main" val="232960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2229" y="471303"/>
            <a:ext cx="3810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17 SDGs</a:t>
            </a:r>
            <a:endParaRPr lang="hr-BA" sz="40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169 targets</a:t>
            </a:r>
          </a:p>
          <a:p>
            <a:endParaRPr lang="en-US" sz="4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Complex and interconnected agenda</a:t>
            </a:r>
          </a:p>
          <a:p>
            <a:endParaRPr lang="en-US" sz="4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Interdependency between goals and targets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470" t="35555" r="30934" b="17374"/>
          <a:stretch/>
        </p:blipFill>
        <p:spPr>
          <a:xfrm>
            <a:off x="4392230" y="288506"/>
            <a:ext cx="7481116" cy="636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579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714"/>
            <a:ext cx="9681882" cy="64530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23863" y="219332"/>
            <a:ext cx="228599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Results of consultations will be presented at the SDG Conference with policymakers planned for early 2017</a:t>
            </a:r>
          </a:p>
        </p:txBody>
      </p:sp>
    </p:spTree>
    <p:extLst>
      <p:ext uri="{BB962C8B-B14F-4D97-AF65-F5344CB8AC3E}">
        <p14:creationId xmlns:p14="http://schemas.microsoft.com/office/powerpoint/2010/main" val="2054936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Online engagement</a:t>
            </a: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2832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593" b="5556"/>
          <a:stretch/>
        </p:blipFill>
        <p:spPr>
          <a:xfrm>
            <a:off x="189349" y="1204332"/>
            <a:ext cx="9232448" cy="47700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83280" y="201679"/>
            <a:ext cx="6426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WEBSITE: www.zamisli2030.ba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2711" y="1044522"/>
            <a:ext cx="2285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Online from 25</a:t>
            </a:r>
            <a:r>
              <a:rPr lang="en-US" sz="2200" b="1" baseline="30000" dirty="0">
                <a:solidFill>
                  <a:schemeClr val="accent5">
                    <a:lumMod val="75000"/>
                  </a:schemeClr>
                </a:solidFill>
              </a:rPr>
              <a:t>th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October 2016</a:t>
            </a:r>
          </a:p>
        </p:txBody>
      </p:sp>
    </p:spTree>
    <p:extLst>
      <p:ext uri="{BB962C8B-B14F-4D97-AF65-F5344CB8AC3E}">
        <p14:creationId xmlns:p14="http://schemas.microsoft.com/office/powerpoint/2010/main" val="2417677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47171" y="149428"/>
            <a:ext cx="5765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Zamisli2030 Facebook page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8934"/>
          <a:stretch/>
        </p:blipFill>
        <p:spPr>
          <a:xfrm>
            <a:off x="1614102" y="818618"/>
            <a:ext cx="8717280" cy="604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131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627" t="23334" r="28205" b="14445"/>
          <a:stretch/>
        </p:blipFill>
        <p:spPr>
          <a:xfrm>
            <a:off x="152711" y="1066800"/>
            <a:ext cx="11546230" cy="58426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84917" y="149428"/>
            <a:ext cx="971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Postcards from the Future(s) online competition…</a:t>
            </a:r>
          </a:p>
        </p:txBody>
      </p:sp>
    </p:spTree>
    <p:extLst>
      <p:ext uri="{BB962C8B-B14F-4D97-AF65-F5344CB8AC3E}">
        <p14:creationId xmlns:p14="http://schemas.microsoft.com/office/powerpoint/2010/main" val="25628575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Linking SDGs with other </a:t>
            </a:r>
            <a:br>
              <a:rPr lang="en-US" sz="4000" b="1" dirty="0">
                <a:solidFill>
                  <a:srgbClr val="002060"/>
                </a:solidFill>
              </a:rPr>
            </a:br>
            <a:r>
              <a:rPr lang="en-US" sz="4000" b="1" dirty="0">
                <a:solidFill>
                  <a:srgbClr val="002060"/>
                </a:solidFill>
              </a:rPr>
              <a:t>key processes important for </a:t>
            </a:r>
            <a:r>
              <a:rPr lang="en-US" sz="4000" b="1" dirty="0" err="1">
                <a:solidFill>
                  <a:srgbClr val="002060"/>
                </a:solidFill>
              </a:rPr>
              <a:t>BiH</a:t>
            </a:r>
            <a:endParaRPr lang="en-US" sz="4000" b="1" dirty="0">
              <a:solidFill>
                <a:srgbClr val="002060"/>
              </a:solidFill>
            </a:endParaRP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966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4294967295"/>
          </p:nvPr>
        </p:nvSpPr>
        <p:spPr>
          <a:xfrm>
            <a:off x="198120" y="323386"/>
            <a:ext cx="11795760" cy="5180012"/>
          </a:xfrm>
        </p:spPr>
        <p:txBody>
          <a:bodyPr>
            <a:noAutofit/>
          </a:bodyPr>
          <a:lstStyle/>
          <a:p>
            <a:pPr marL="407988" lvl="0" indent="0">
              <a:buNone/>
            </a:pPr>
            <a:r>
              <a:rPr lang="en-US" sz="2400" b="1" dirty="0">
                <a:solidFill>
                  <a:srgbClr val="002060"/>
                </a:solidFill>
              </a:rPr>
              <a:t> </a:t>
            </a: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endParaRPr lang="en-US" sz="3000" b="1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Maps SDGs and targets against: </a:t>
            </a:r>
          </a:p>
          <a:p>
            <a:pPr marL="750888" indent="-342900"/>
            <a:r>
              <a:rPr lang="en-US" sz="2600" dirty="0">
                <a:solidFill>
                  <a:srgbClr val="002060"/>
                </a:solidFill>
              </a:rPr>
              <a:t>Existing strategies and action plans at state, entities, </a:t>
            </a:r>
            <a:r>
              <a:rPr lang="en-US" sz="2600" dirty="0" err="1">
                <a:solidFill>
                  <a:srgbClr val="002060"/>
                </a:solidFill>
              </a:rPr>
              <a:t>Brcko</a:t>
            </a:r>
            <a:r>
              <a:rPr lang="en-US" sz="2600" dirty="0">
                <a:solidFill>
                  <a:srgbClr val="002060"/>
                </a:solidFill>
              </a:rPr>
              <a:t> District, and cantonal levels </a:t>
            </a:r>
          </a:p>
          <a:p>
            <a:pPr marL="750888" indent="-342900"/>
            <a:r>
              <a:rPr lang="en-US" sz="2600" dirty="0">
                <a:solidFill>
                  <a:srgbClr val="002060"/>
                </a:solidFill>
              </a:rPr>
              <a:t>Conventions and international obligations to which </a:t>
            </a:r>
            <a:r>
              <a:rPr lang="en-US" sz="2600" dirty="0" err="1">
                <a:solidFill>
                  <a:srgbClr val="002060"/>
                </a:solidFill>
              </a:rPr>
              <a:t>BiH</a:t>
            </a:r>
            <a:r>
              <a:rPr lang="en-US" sz="2600" dirty="0">
                <a:solidFill>
                  <a:srgbClr val="002060"/>
                </a:solidFill>
              </a:rPr>
              <a:t> is a signatory</a:t>
            </a:r>
          </a:p>
          <a:p>
            <a:pPr marL="747712" indent="-342900"/>
            <a:r>
              <a:rPr lang="en-US" sz="2600" dirty="0" err="1">
                <a:solidFill>
                  <a:srgbClr val="002060"/>
                </a:solidFill>
              </a:rPr>
              <a:t>BiH</a:t>
            </a:r>
            <a:r>
              <a:rPr lang="en-US" sz="2600" dirty="0">
                <a:solidFill>
                  <a:srgbClr val="002060"/>
                </a:solidFill>
              </a:rPr>
              <a:t> Reform Agenda Chapters</a:t>
            </a:r>
          </a:p>
          <a:p>
            <a:pPr marL="747712" indent="-342900"/>
            <a:r>
              <a:rPr lang="en-US" sz="2600" dirty="0">
                <a:solidFill>
                  <a:srgbClr val="002060"/>
                </a:solidFill>
              </a:rPr>
              <a:t>EU Acquis Chapters</a:t>
            </a:r>
          </a:p>
          <a:p>
            <a:pPr marL="747712" indent="-342900"/>
            <a:r>
              <a:rPr lang="en-US" sz="2600" dirty="0">
                <a:solidFill>
                  <a:srgbClr val="002060"/>
                </a:solidFill>
              </a:rPr>
              <a:t>UNDAF</a:t>
            </a:r>
          </a:p>
          <a:p>
            <a:pPr marL="407988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RIA is interactive tool with web-links of available web-based strategic documents</a:t>
            </a:r>
          </a:p>
          <a:p>
            <a:pPr marL="407988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The next step for RIA is an </a:t>
            </a:r>
            <a:r>
              <a:rPr lang="en-US" sz="2400" b="1" dirty="0">
                <a:solidFill>
                  <a:srgbClr val="002060"/>
                </a:solidFill>
              </a:rPr>
              <a:t>online search-enabled platform</a:t>
            </a: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r>
              <a:rPr lang="en-US" sz="2400" b="1" dirty="0">
                <a:solidFill>
                  <a:srgbClr val="002060"/>
                </a:solidFill>
              </a:rPr>
              <a:t> </a:t>
            </a:r>
            <a:endParaRPr lang="en-GB" sz="24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66224" y="182881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Rapid Integrated Assessment/Mapping</a:t>
            </a:r>
          </a:p>
        </p:txBody>
      </p:sp>
    </p:spTree>
    <p:extLst>
      <p:ext uri="{BB962C8B-B14F-4D97-AF65-F5344CB8AC3E}">
        <p14:creationId xmlns:p14="http://schemas.microsoft.com/office/powerpoint/2010/main" val="22980797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500" t="4986" r="13334" b="12962"/>
          <a:stretch/>
        </p:blipFill>
        <p:spPr>
          <a:xfrm>
            <a:off x="495434" y="0"/>
            <a:ext cx="11052132" cy="687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37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90" y="1084790"/>
            <a:ext cx="11495588" cy="636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673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298" t="15883" r="29032" b="9268"/>
          <a:stretch/>
        </p:blipFill>
        <p:spPr>
          <a:xfrm>
            <a:off x="256477" y="174812"/>
            <a:ext cx="8667521" cy="66831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47985" y="347918"/>
            <a:ext cx="25134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B0F0"/>
                </a:solidFill>
              </a:rPr>
              <a:t>Links between EU Acquis chapters and the SDGs</a:t>
            </a:r>
          </a:p>
        </p:txBody>
      </p:sp>
    </p:spTree>
    <p:extLst>
      <p:ext uri="{BB962C8B-B14F-4D97-AF65-F5344CB8AC3E}">
        <p14:creationId xmlns:p14="http://schemas.microsoft.com/office/powerpoint/2010/main" val="2232411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15" y="3286570"/>
            <a:ext cx="3345218" cy="22312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74229" y="5541571"/>
            <a:ext cx="44058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Address by Mr. </a:t>
            </a:r>
            <a:r>
              <a:rPr lang="en-US" sz="1600" dirty="0" err="1"/>
              <a:t>Bakir</a:t>
            </a:r>
            <a:r>
              <a:rPr lang="en-US" sz="1600" dirty="0"/>
              <a:t> Izetbegovic</a:t>
            </a:r>
          </a:p>
          <a:p>
            <a:r>
              <a:rPr lang="en-US" sz="1600" dirty="0"/>
              <a:t>Chair of the Presidency of Bosnia and Herzegovina</a:t>
            </a:r>
          </a:p>
          <a:p>
            <a:r>
              <a:rPr lang="en-US" sz="1600" dirty="0"/>
              <a:t>September 2016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2" y="3286570"/>
            <a:ext cx="3311860" cy="22089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75674" y="5541571"/>
            <a:ext cx="4839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Address by Mr. Dragan </a:t>
            </a:r>
            <a:r>
              <a:rPr lang="en-US" sz="1600" dirty="0" err="1"/>
              <a:t>Covic</a:t>
            </a:r>
            <a:r>
              <a:rPr lang="en-US" sz="1600" dirty="0"/>
              <a:t> </a:t>
            </a:r>
          </a:p>
          <a:p>
            <a:r>
              <a:rPr lang="en-US" sz="1600" dirty="0"/>
              <a:t>Chair of the Presidency of Bosnia and Herzegovina</a:t>
            </a:r>
          </a:p>
          <a:p>
            <a:r>
              <a:rPr lang="en-US" sz="1600" dirty="0"/>
              <a:t>September 2015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372568"/>
            <a:ext cx="12141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Commitment of </a:t>
            </a:r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</a:rPr>
              <a:t>BiH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towards SDGs by Presidency’s Chairs addressing the UN General Assembly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2119" y="114639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Sustainable Development Goals</a:t>
            </a: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9722" t="30702" r="29594" b="11624"/>
          <a:stretch/>
        </p:blipFill>
        <p:spPr>
          <a:xfrm>
            <a:off x="4029276" y="678506"/>
            <a:ext cx="4390682" cy="260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8473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055" t="43871" r="5152" b="36882"/>
          <a:stretch/>
        </p:blipFill>
        <p:spPr>
          <a:xfrm>
            <a:off x="3360408" y="2440284"/>
            <a:ext cx="6230645" cy="8255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9621" y="3265810"/>
            <a:ext cx="50354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hlinkClick r:id="rId3"/>
              </a:rPr>
              <a:t>www.zamisli2030.ba</a:t>
            </a:r>
            <a:r>
              <a:rPr lang="en-US" sz="4400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01025" y="4318936"/>
            <a:ext cx="68900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rgbClr val="002060"/>
                </a:solidFill>
              </a:rPr>
              <a:t>Thank you for your attention.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17733" y="378181"/>
            <a:ext cx="954776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b="1" dirty="0">
              <a:solidFill>
                <a:srgbClr val="002060"/>
              </a:solidFill>
            </a:endParaRPr>
          </a:p>
          <a:p>
            <a:pPr algn="ctr"/>
            <a:r>
              <a:rPr lang="en-US" sz="4800" b="1" dirty="0">
                <a:solidFill>
                  <a:srgbClr val="002060"/>
                </a:solidFill>
              </a:rPr>
              <a:t>We invite you to engage with SDGs! </a:t>
            </a: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89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541098" y="2018858"/>
            <a:ext cx="7452755" cy="401977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491932" y="2414814"/>
            <a:ext cx="5900803" cy="3159588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20159" y="3603937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EU Accession and</a:t>
            </a:r>
          </a:p>
          <a:p>
            <a:r>
              <a:rPr lang="en-US" sz="1600" b="1" dirty="0">
                <a:solidFill>
                  <a:schemeClr val="bg1"/>
                </a:solidFill>
              </a:rPr>
              <a:t>Membership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87059" y="3230887"/>
            <a:ext cx="167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Sustainable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Development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Goals</a:t>
            </a:r>
          </a:p>
          <a:p>
            <a:endParaRPr lang="en-US" sz="1600" b="1" dirty="0">
              <a:solidFill>
                <a:schemeClr val="bg1"/>
              </a:solidFill>
            </a:endParaRP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Agenda 2030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85931" y="6240140"/>
            <a:ext cx="8686800" cy="55473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483457" y="2868729"/>
            <a:ext cx="2286000" cy="22395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BiH</a:t>
            </a:r>
            <a:r>
              <a:rPr lang="en-US" sz="1600" b="1" dirty="0"/>
              <a:t> Reform Agenda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06403" y="825306"/>
            <a:ext cx="642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Global agenda - relevant for </a:t>
            </a:r>
            <a:r>
              <a:rPr lang="en-US" sz="2800" b="1" dirty="0">
                <a:solidFill>
                  <a:srgbClr val="00B050"/>
                </a:solidFill>
              </a:rPr>
              <a:t>all countries</a:t>
            </a:r>
            <a:r>
              <a:rPr lang="bs-Latn-BA" sz="2800" b="1" dirty="0">
                <a:solidFill>
                  <a:srgbClr val="00B050"/>
                </a:solidFill>
              </a:rPr>
              <a:t>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of the world</a:t>
            </a:r>
          </a:p>
          <a:p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46670" y="1148158"/>
            <a:ext cx="2152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B050"/>
                </a:solidFill>
              </a:rPr>
              <a:t>BiH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is a signatory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622" y="1670713"/>
            <a:ext cx="4027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B050"/>
                </a:solidFill>
              </a:rPr>
              <a:t>Strategic</a:t>
            </a:r>
            <a:r>
              <a:rPr lang="bs-Latn-BA" sz="2800" b="1" dirty="0">
                <a:solidFill>
                  <a:srgbClr val="00B050"/>
                </a:solidFill>
              </a:rPr>
              <a:t>/</a:t>
            </a:r>
            <a:r>
              <a:rPr lang="en-US" sz="2800" b="1" dirty="0">
                <a:solidFill>
                  <a:srgbClr val="00B050"/>
                </a:solidFill>
              </a:rPr>
              <a:t>Long-term goals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16860" y="63696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2015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86257" y="63696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2030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60657" y="6369698"/>
            <a:ext cx="979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Forward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72680" y="1516068"/>
            <a:ext cx="1500051" cy="92333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Leadership of </a:t>
            </a:r>
            <a:r>
              <a:rPr lang="en-US" dirty="0" err="1">
                <a:solidFill>
                  <a:schemeClr val="bg1"/>
                </a:solidFill>
              </a:rPr>
              <a:t>BiH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Authorities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94926" y="1800864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UN Support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0618" y="5718865"/>
            <a:ext cx="2413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… leave no one behind!</a:t>
            </a:r>
          </a:p>
        </p:txBody>
      </p:sp>
      <p:sp>
        <p:nvSpPr>
          <p:cNvPr id="20" name="Right Arrow 22"/>
          <p:cNvSpPr/>
          <p:nvPr/>
        </p:nvSpPr>
        <p:spPr>
          <a:xfrm>
            <a:off x="8461994" y="1800053"/>
            <a:ext cx="339360" cy="355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1741343" y="179289"/>
            <a:ext cx="868680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Importance of 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SDG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s/Agenda 2030  in </a:t>
            </a:r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BiH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056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4070"/>
          <a:stretch/>
        </p:blipFill>
        <p:spPr>
          <a:xfrm>
            <a:off x="1150651" y="701280"/>
            <a:ext cx="10268704" cy="6156720"/>
          </a:xfrm>
          <a:prstGeom prst="rect">
            <a:avLst/>
          </a:prstGeom>
        </p:spPr>
      </p:pic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741343" y="112383"/>
            <a:ext cx="868680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Reporting on SDGs at the High level Forum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068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4878"/>
          <a:stretch/>
        </p:blipFill>
        <p:spPr>
          <a:xfrm>
            <a:off x="1215483" y="820703"/>
            <a:ext cx="10155044" cy="6037297"/>
          </a:xfrm>
          <a:prstGeom prst="rect">
            <a:avLst/>
          </a:prstGeom>
        </p:spPr>
      </p:pic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215483" y="112383"/>
            <a:ext cx="10259122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Montenegro Report at the High level Forum in 2016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326351" y="3077737"/>
            <a:ext cx="2676293" cy="25313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56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6021"/>
          <a:stretch/>
        </p:blipFill>
        <p:spPr>
          <a:xfrm>
            <a:off x="1694984" y="1299464"/>
            <a:ext cx="9775903" cy="574206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66224" y="3044283"/>
            <a:ext cx="2676293" cy="25313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15483" y="112383"/>
            <a:ext cx="10259122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Bosnia and Herzegovina web-page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243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ow: Pentagon 16"/>
          <p:cNvSpPr/>
          <p:nvPr/>
        </p:nvSpPr>
        <p:spPr>
          <a:xfrm>
            <a:off x="4387571" y="1639229"/>
            <a:ext cx="7666897" cy="4348976"/>
          </a:xfrm>
          <a:prstGeom prst="homePlat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Pentagon 14"/>
          <p:cNvSpPr/>
          <p:nvPr/>
        </p:nvSpPr>
        <p:spPr>
          <a:xfrm>
            <a:off x="506947" y="1639229"/>
            <a:ext cx="7666897" cy="434897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1910" y="1720836"/>
            <a:ext cx="608342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200" b="1" dirty="0"/>
              <a:t>ACTIONS</a:t>
            </a:r>
          </a:p>
          <a:p>
            <a:pPr>
              <a:spcAft>
                <a:spcPts val="1800"/>
              </a:spcAft>
            </a:pPr>
            <a:r>
              <a:rPr lang="en-US" sz="2200" dirty="0"/>
              <a:t>Launch of the SDGs on 24</a:t>
            </a:r>
            <a:r>
              <a:rPr lang="en-US" sz="2200" baseline="30000" dirty="0"/>
              <a:t>th</a:t>
            </a:r>
            <a:r>
              <a:rPr lang="en-US" sz="2200" dirty="0"/>
              <a:t> October 2015</a:t>
            </a:r>
          </a:p>
          <a:p>
            <a:pPr>
              <a:spcAft>
                <a:spcPts val="1800"/>
              </a:spcAft>
            </a:pPr>
            <a:r>
              <a:rPr lang="en-US" sz="2200" dirty="0"/>
              <a:t>Launch of the SDG Initiative Imagine 2030 </a:t>
            </a:r>
            <a:br>
              <a:rPr lang="en-US" sz="2200" dirty="0"/>
            </a:br>
            <a:r>
              <a:rPr lang="en-US" sz="2200" dirty="0"/>
              <a:t>(</a:t>
            </a:r>
            <a:r>
              <a:rPr lang="en-US" sz="2200" dirty="0" err="1"/>
              <a:t>Zamisli</a:t>
            </a:r>
            <a:r>
              <a:rPr lang="en-US" sz="2200" dirty="0"/>
              <a:t> 2030) on 24</a:t>
            </a:r>
            <a:r>
              <a:rPr lang="en-US" sz="2200" baseline="30000" dirty="0"/>
              <a:t>th</a:t>
            </a:r>
            <a:r>
              <a:rPr lang="en-US" sz="2200" dirty="0"/>
              <a:t> October 2016</a:t>
            </a:r>
          </a:p>
          <a:p>
            <a:pPr>
              <a:spcAft>
                <a:spcPts val="1800"/>
              </a:spcAft>
            </a:pPr>
            <a:r>
              <a:rPr lang="en-US" sz="2200" dirty="0"/>
              <a:t>SDG Tool</a:t>
            </a:r>
          </a:p>
          <a:p>
            <a:pPr>
              <a:spcAft>
                <a:spcPts val="1800"/>
              </a:spcAft>
            </a:pPr>
            <a:r>
              <a:rPr lang="en-US" sz="2200" dirty="0"/>
              <a:t>SDG Workshops</a:t>
            </a:r>
          </a:p>
          <a:p>
            <a:pPr>
              <a:spcAft>
                <a:spcPts val="1800"/>
              </a:spcAft>
            </a:pPr>
            <a:r>
              <a:rPr lang="en-US" sz="2200" dirty="0"/>
              <a:t>Online Engagement</a:t>
            </a:r>
          </a:p>
          <a:p>
            <a:pPr>
              <a:spcAft>
                <a:spcPts val="1800"/>
              </a:spcAft>
            </a:pPr>
            <a:r>
              <a:rPr lang="en-US" sz="2200" dirty="0"/>
              <a:t>Rapid Integrated Assessment/Mapping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06147" y="89200"/>
            <a:ext cx="63225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SDGs in Bosnia and Herzegovina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1019" y="2305262"/>
            <a:ext cx="2827271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200" b="1" dirty="0">
                <a:solidFill>
                  <a:schemeClr val="bg1">
                    <a:lumMod val="95000"/>
                  </a:schemeClr>
                </a:solidFill>
              </a:rPr>
              <a:t>OBJECTIVES</a:t>
            </a:r>
          </a:p>
          <a:p>
            <a:pPr>
              <a:spcAft>
                <a:spcPts val="1800"/>
              </a:spcAft>
            </a:pPr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Raise awareness</a:t>
            </a:r>
          </a:p>
          <a:p>
            <a:pPr>
              <a:spcAft>
                <a:spcPts val="1800"/>
              </a:spcAft>
            </a:pPr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Identify partners</a:t>
            </a:r>
          </a:p>
          <a:p>
            <a:pPr>
              <a:spcAft>
                <a:spcPts val="1800"/>
              </a:spcAft>
            </a:pPr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Build capacity</a:t>
            </a:r>
          </a:p>
          <a:p>
            <a:pPr>
              <a:spcAft>
                <a:spcPts val="1800"/>
              </a:spcAft>
            </a:pPr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Promote ownership</a:t>
            </a:r>
          </a:p>
        </p:txBody>
      </p:sp>
    </p:spTree>
    <p:extLst>
      <p:ext uri="{BB962C8B-B14F-4D97-AF65-F5344CB8AC3E}">
        <p14:creationId xmlns:p14="http://schemas.microsoft.com/office/powerpoint/2010/main" val="1794908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06467" y="671584"/>
            <a:ext cx="6886130" cy="9321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58119" y="739599"/>
            <a:ext cx="612926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dirty="0"/>
              <a:t>Creating ownership of the SDGs</a:t>
            </a:r>
          </a:p>
          <a:p>
            <a:pPr>
              <a:spcAft>
                <a:spcPts val="1800"/>
              </a:spcAft>
            </a:pPr>
            <a:r>
              <a:rPr lang="en-US" dirty="0"/>
              <a:t>Raising awareness</a:t>
            </a:r>
          </a:p>
          <a:p>
            <a:pPr>
              <a:spcAft>
                <a:spcPts val="1800"/>
              </a:spcAft>
            </a:pPr>
            <a:r>
              <a:rPr lang="en-US" dirty="0"/>
              <a:t>Incorporation of SDGs in frameworks, strategies, policies</a:t>
            </a:r>
          </a:p>
          <a:p>
            <a:pPr>
              <a:spcAft>
                <a:spcPts val="1800"/>
              </a:spcAft>
            </a:pPr>
            <a:r>
              <a:rPr lang="en-US" dirty="0"/>
              <a:t>Mainstreaming SDGs in the legislation</a:t>
            </a:r>
          </a:p>
          <a:p>
            <a:pPr>
              <a:spcAft>
                <a:spcPts val="1800"/>
              </a:spcAft>
            </a:pPr>
            <a:r>
              <a:rPr lang="en-US" dirty="0"/>
              <a:t>New policies for achieving SDGs</a:t>
            </a:r>
          </a:p>
          <a:p>
            <a:pPr>
              <a:spcAft>
                <a:spcPts val="1800"/>
              </a:spcAft>
            </a:pPr>
            <a:r>
              <a:rPr lang="en-US" dirty="0"/>
              <a:t>Establishing baselines to measure progress on SDGs</a:t>
            </a:r>
          </a:p>
          <a:p>
            <a:pPr>
              <a:spcAft>
                <a:spcPts val="1800"/>
              </a:spcAft>
            </a:pPr>
            <a:r>
              <a:rPr lang="en-US" dirty="0"/>
              <a:t>Establishing targets</a:t>
            </a:r>
          </a:p>
          <a:p>
            <a:pPr>
              <a:spcAft>
                <a:spcPts val="1800"/>
              </a:spcAft>
            </a:pPr>
            <a:r>
              <a:rPr lang="en-US" dirty="0"/>
              <a:t>Identifying key trends</a:t>
            </a:r>
          </a:p>
          <a:p>
            <a:pPr>
              <a:spcAft>
                <a:spcPts val="1800"/>
              </a:spcAft>
            </a:pPr>
            <a:r>
              <a:rPr lang="en-US" dirty="0"/>
              <a:t>Identifying bottle</a:t>
            </a:r>
            <a:r>
              <a:rPr lang="bs-Latn-BA" dirty="0"/>
              <a:t>necks</a:t>
            </a:r>
            <a:r>
              <a:rPr lang="en-US" dirty="0"/>
              <a:t> and critical challenges</a:t>
            </a:r>
          </a:p>
          <a:p>
            <a:pPr>
              <a:spcAft>
                <a:spcPts val="1800"/>
              </a:spcAft>
            </a:pPr>
            <a:r>
              <a:rPr lang="en-US" dirty="0"/>
              <a:t>Emerging issues of importance</a:t>
            </a:r>
          </a:p>
          <a:p>
            <a:pPr>
              <a:spcAft>
                <a:spcPts val="1800"/>
              </a:spcAft>
            </a:pPr>
            <a:r>
              <a:rPr lang="en-US" dirty="0"/>
              <a:t>Allocation of responsibilities among levels of government,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30315" y="952984"/>
            <a:ext cx="1282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Ongoing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78262" y="86809"/>
            <a:ext cx="4248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Where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</a:rPr>
              <a:t>BiH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 needs to be?</a:t>
            </a:r>
          </a:p>
        </p:txBody>
      </p:sp>
    </p:spTree>
    <p:extLst>
      <p:ext uri="{BB962C8B-B14F-4D97-AF65-F5344CB8AC3E}">
        <p14:creationId xmlns:p14="http://schemas.microsoft.com/office/powerpoint/2010/main" val="644001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37DEC8A94B88449FF593C44756D865" ma:contentTypeVersion="0" ma:contentTypeDescription="Create a new document." ma:contentTypeScope="" ma:versionID="f3a0e0f08b833c3793deb3c44968cf8a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BE91B886-03BE-4FEC-AC9F-7C21B56FBD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56C68CB-F1D2-430C-9FA8-3FB14F5596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19E058-6919-4773-A35B-8E5EEE327477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6535</TotalTime>
  <Words>596</Words>
  <Application>Microsoft Office PowerPoint</Application>
  <PresentationFormat>Custom</PresentationFormat>
  <Paragraphs>163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Envesa Hodzic-Kovac</dc:creator>
  <cp:lastModifiedBy>operater</cp:lastModifiedBy>
  <cp:revision>149</cp:revision>
  <cp:lastPrinted>2016-12-06T09:39:22Z</cp:lastPrinted>
  <dcterms:created xsi:type="dcterms:W3CDTF">2015-05-26T09:44:10Z</dcterms:created>
  <dcterms:modified xsi:type="dcterms:W3CDTF">2016-12-07T08:52:06Z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0x0101000937DEC8A94B88449FF593C44756D865</vt:lpwstr>
  </property>
</Properties>
</file>