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258" r:id="rId5"/>
    <p:sldId id="344" r:id="rId6"/>
    <p:sldId id="387" r:id="rId7"/>
    <p:sldId id="388" r:id="rId8"/>
    <p:sldId id="389" r:id="rId9"/>
    <p:sldId id="390" r:id="rId10"/>
    <p:sldId id="391" r:id="rId11"/>
    <p:sldId id="392" r:id="rId12"/>
    <p:sldId id="393" r:id="rId13"/>
    <p:sldId id="394" r:id="rId14"/>
    <p:sldId id="395" r:id="rId15"/>
    <p:sldId id="396" r:id="rId16"/>
    <p:sldId id="386" r:id="rId17"/>
    <p:sldId id="397" r:id="rId18"/>
    <p:sldId id="398" r:id="rId19"/>
    <p:sldId id="399" r:id="rId20"/>
    <p:sldId id="400" r:id="rId21"/>
    <p:sldId id="401" r:id="rId22"/>
    <p:sldId id="402" r:id="rId23"/>
    <p:sldId id="403" r:id="rId24"/>
    <p:sldId id="404" r:id="rId25"/>
    <p:sldId id="405" r:id="rId26"/>
    <p:sldId id="406" r:id="rId27"/>
    <p:sldId id="407" r:id="rId28"/>
    <p:sldId id="376" r:id="rId29"/>
    <p:sldId id="408" r:id="rId30"/>
    <p:sldId id="409" r:id="rId31"/>
    <p:sldId id="360" r:id="rId32"/>
    <p:sldId id="361" r:id="rId33"/>
    <p:sldId id="304" r:id="rId34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4660"/>
  </p:normalViewPr>
  <p:slideViewPr>
    <p:cSldViewPr snapToGrid="0">
      <p:cViewPr>
        <p:scale>
          <a:sx n="120" d="100"/>
          <a:sy n="120" d="100"/>
        </p:scale>
        <p:origin x="-13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46" cy="4666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02" y="0"/>
            <a:ext cx="3038445" cy="4666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68883-59E8-4B8D-B118-0A075110DE78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710"/>
            <a:ext cx="3038446" cy="4666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02" y="8829710"/>
            <a:ext cx="3038445" cy="4666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6C306-2E2D-45A5-B533-49A75C33D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4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46" cy="4666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02" y="0"/>
            <a:ext cx="3038445" cy="4666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A2A93-340F-4E57-BE8D-50C4AD98293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545" y="4473940"/>
            <a:ext cx="5609311" cy="36602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710"/>
            <a:ext cx="3038446" cy="4666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02" y="8829710"/>
            <a:ext cx="3038445" cy="4666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7FC774-458C-4972-8F98-DC16B20E5F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61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513F3-DFF7-4473-8F3C-B388881358F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950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229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370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3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705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442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45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99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21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93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382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358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0199B-CD5F-4AF6-B8FD-2F77C41D4552}" type="datetimeFigureOut">
              <a:rPr lang="en-US" smtClean="0"/>
              <a:t>12/7/2016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94ECA-D9E5-453A-BC6B-5B835A74EE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074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amisli2030.ba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1910672" y="2953575"/>
            <a:ext cx="877554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</a:rPr>
              <a:t>Ciljevi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</a:rPr>
              <a:t>održivog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75000"/>
                  </a:schemeClr>
                </a:solidFill>
              </a:rPr>
              <a:t>razv</a:t>
            </a:r>
            <a:r>
              <a:rPr lang="bs-Latn-BA" sz="3600" b="1" dirty="0" smtClean="0">
                <a:solidFill>
                  <a:schemeClr val="accent5">
                    <a:lumMod val="75000"/>
                  </a:schemeClr>
                </a:solidFill>
              </a:rPr>
              <a:t>itk</a:t>
            </a:r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</a:rPr>
              <a:t>a 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u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</a:rPr>
              <a:t>Bosni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</a:rPr>
              <a:t>Hercegovini</a:t>
            </a:r>
            <a:endParaRPr lang="en-US" sz="36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sz="2400" b="1" dirty="0" err="1">
                <a:solidFill>
                  <a:schemeClr val="accent5">
                    <a:lumMod val="75000"/>
                  </a:schemeClr>
                </a:solidFill>
              </a:rPr>
              <a:t>Prezentacija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 za </a:t>
            </a:r>
            <a:r>
              <a:rPr lang="en-US" sz="2400" b="1" dirty="0" err="1">
                <a:solidFill>
                  <a:schemeClr val="accent5">
                    <a:lumMod val="75000"/>
                  </a:schemeClr>
                </a:solidFill>
              </a:rPr>
              <a:t>sesiju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pl-PL" sz="2400" b="1" dirty="0">
                <a:solidFill>
                  <a:schemeClr val="accent5">
                    <a:lumMod val="75000"/>
                  </a:schemeClr>
                </a:solidFill>
              </a:rPr>
              <a:t>Foruma za koordinaciju donatora (DCF)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8. </a:t>
            </a:r>
            <a:r>
              <a:rPr lang="bs-Latn-BA" sz="2400" b="1" dirty="0" smtClean="0">
                <a:solidFill>
                  <a:schemeClr val="accent5">
                    <a:lumMod val="75000"/>
                  </a:schemeClr>
                </a:solidFill>
              </a:rPr>
              <a:t>prosinac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</a:rPr>
              <a:t>2016.</a:t>
            </a:r>
          </a:p>
          <a:p>
            <a:pPr algn="ctr"/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rgbClr val="0070C0"/>
                </a:solidFill>
              </a:rPr>
              <a:t>Sezin Sinanoglu</a:t>
            </a:r>
          </a:p>
          <a:p>
            <a:pPr algn="ctr"/>
            <a:r>
              <a:rPr lang="en-US" b="1" dirty="0" err="1">
                <a:solidFill>
                  <a:srgbClr val="0070C0"/>
                </a:solidFill>
              </a:rPr>
              <a:t>Rezidentna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koordinatorica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Ujedinjenih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nacija</a:t>
            </a:r>
            <a:r>
              <a:rPr lang="en-US" b="1" dirty="0">
                <a:solidFill>
                  <a:srgbClr val="0070C0"/>
                </a:solidFill>
              </a:rPr>
              <a:t> u </a:t>
            </a:r>
            <a:r>
              <a:rPr lang="en-US" b="1" dirty="0" err="1">
                <a:solidFill>
                  <a:srgbClr val="0070C0"/>
                </a:solidFill>
              </a:rPr>
              <a:t>Bosni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Hercegovini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055" t="43871" r="5152" b="36882"/>
          <a:stretch/>
        </p:blipFill>
        <p:spPr>
          <a:xfrm>
            <a:off x="2324209" y="1567939"/>
            <a:ext cx="7948453" cy="105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979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858789" y="114666"/>
            <a:ext cx="3646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3200" b="1" dirty="0" smtClean="0">
                <a:solidFill>
                  <a:schemeClr val="accent1">
                    <a:lumMod val="75000"/>
                  </a:schemeClr>
                </a:solidFill>
              </a:rPr>
              <a:t>Što </a:t>
            </a:r>
            <a:r>
              <a:rPr lang="bs-Latn-BA" sz="3200" b="1" dirty="0">
                <a:solidFill>
                  <a:schemeClr val="accent1">
                    <a:lumMod val="75000"/>
                  </a:schemeClr>
                </a:solidFill>
              </a:rPr>
              <a:t>nedostaje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1105174"/>
            <a:ext cx="10515600" cy="55744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bs-Latn-BA" b="1" dirty="0">
                <a:solidFill>
                  <a:schemeClr val="accent5">
                    <a:lumMod val="75000"/>
                  </a:schemeClr>
                </a:solidFill>
              </a:rPr>
              <a:t>Vlasništvo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en-US" sz="2800" dirty="0" err="1">
                <a:solidFill>
                  <a:schemeClr val="accent5">
                    <a:lumMod val="75000"/>
                  </a:schemeClr>
                </a:solidFill>
              </a:rPr>
              <a:t>Politi</a:t>
            </a:r>
            <a:r>
              <a:rPr lang="bs-Latn-BA" sz="2800" dirty="0">
                <a:solidFill>
                  <a:schemeClr val="accent5">
                    <a:lumMod val="75000"/>
                  </a:schemeClr>
                </a:solidFill>
              </a:rPr>
              <a:t>čko</a:t>
            </a:r>
            <a:r>
              <a:rPr lang="en-US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2800" dirty="0">
                <a:solidFill>
                  <a:schemeClr val="accent5">
                    <a:lumMod val="75000"/>
                  </a:schemeClr>
                </a:solidFill>
              </a:rPr>
              <a:t>tijelo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en-US" sz="2800" dirty="0" err="1">
                <a:solidFill>
                  <a:schemeClr val="accent5">
                    <a:lumMod val="75000"/>
                  </a:schemeClr>
                </a:solidFill>
              </a:rPr>
              <a:t>Te</a:t>
            </a:r>
            <a:r>
              <a:rPr lang="bs-Latn-BA" sz="2800" dirty="0">
                <a:solidFill>
                  <a:schemeClr val="accent5">
                    <a:lumMod val="75000"/>
                  </a:schemeClr>
                </a:solidFill>
              </a:rPr>
              <a:t>hničko</a:t>
            </a:r>
            <a:r>
              <a:rPr lang="en-US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2800" dirty="0">
                <a:solidFill>
                  <a:schemeClr val="accent5">
                    <a:lumMod val="75000"/>
                  </a:schemeClr>
                </a:solidFill>
              </a:rPr>
              <a:t>tijelo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bs-Latn-BA" b="1" dirty="0">
                <a:solidFill>
                  <a:schemeClr val="accent5">
                    <a:lumMod val="75000"/>
                  </a:schemeClr>
                </a:solidFill>
              </a:rPr>
              <a:t>Znanje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en-US" sz="2800" dirty="0" err="1">
                <a:solidFill>
                  <a:schemeClr val="accent5">
                    <a:lumMod val="75000"/>
                  </a:schemeClr>
                </a:solidFill>
              </a:rPr>
              <a:t>Te</a:t>
            </a:r>
            <a:r>
              <a:rPr lang="bs-Latn-BA" sz="2800" dirty="0">
                <a:solidFill>
                  <a:schemeClr val="accent5">
                    <a:lumMod val="75000"/>
                  </a:schemeClr>
                </a:solidFill>
              </a:rPr>
              <a:t>hničko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en-US" sz="2800" dirty="0" err="1">
                <a:solidFill>
                  <a:schemeClr val="accent5">
                    <a:lumMod val="75000"/>
                  </a:schemeClr>
                </a:solidFill>
              </a:rPr>
              <a:t>Politi</a:t>
            </a:r>
            <a:r>
              <a:rPr lang="bs-Latn-BA" sz="2800" dirty="0">
                <a:solidFill>
                  <a:schemeClr val="accent5">
                    <a:lumMod val="75000"/>
                  </a:schemeClr>
                </a:solidFill>
              </a:rPr>
              <a:t>čko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S</a:t>
            </a:r>
            <a:r>
              <a:rPr lang="bs-Latn-BA" b="1" dirty="0" smtClean="0">
                <a:solidFill>
                  <a:schemeClr val="accent5">
                    <a:lumMod val="75000"/>
                  </a:schemeClr>
                </a:solidFill>
              </a:rPr>
              <a:t>ustav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bs-Latn-BA" sz="2800" dirty="0">
                <a:solidFill>
                  <a:schemeClr val="accent5">
                    <a:lumMod val="75000"/>
                  </a:schemeClr>
                </a:solidFill>
              </a:rPr>
              <a:t>Instrumenti</a:t>
            </a:r>
            <a:r>
              <a:rPr lang="en-US" sz="28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US" sz="2800" dirty="0" err="1">
                <a:solidFill>
                  <a:schemeClr val="accent5">
                    <a:lumMod val="75000"/>
                  </a:schemeClr>
                </a:solidFill>
              </a:rPr>
              <a:t>proces</a:t>
            </a:r>
            <a:r>
              <a:rPr lang="bs-Latn-BA" sz="2800" dirty="0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en-US" sz="28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bs-Latn-BA" sz="2800" dirty="0">
                <a:solidFill>
                  <a:schemeClr val="accent5">
                    <a:lumMod val="75000"/>
                  </a:schemeClr>
                </a:solidFill>
              </a:rPr>
              <a:t>podaci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r>
              <a:rPr lang="bs-Latn-BA" sz="2800" dirty="0">
                <a:solidFill>
                  <a:schemeClr val="accent5">
                    <a:lumMod val="75000"/>
                  </a:schemeClr>
                </a:solidFill>
              </a:rPr>
              <a:t>Koordinacija i</a:t>
            </a:r>
            <a:r>
              <a:rPr lang="en-US" sz="28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2800" dirty="0">
                <a:solidFill>
                  <a:schemeClr val="accent5">
                    <a:lumMod val="75000"/>
                  </a:schemeClr>
                </a:solidFill>
              </a:rPr>
              <a:t>upravljačka </a:t>
            </a:r>
            <a:r>
              <a:rPr lang="en-US" sz="2800" dirty="0" err="1">
                <a:solidFill>
                  <a:schemeClr val="accent5">
                    <a:lumMod val="75000"/>
                  </a:schemeClr>
                </a:solidFill>
              </a:rPr>
              <a:t>struktura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987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osceles Triangle 7"/>
          <p:cNvSpPr/>
          <p:nvPr/>
        </p:nvSpPr>
        <p:spPr>
          <a:xfrm rot="5400000">
            <a:off x="1237784" y="2107582"/>
            <a:ext cx="3746813" cy="3992137"/>
          </a:xfrm>
          <a:prstGeom prst="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73248" y="3641985"/>
            <a:ext cx="1428110" cy="9233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SDG </a:t>
            </a:r>
            <a:r>
              <a:rPr lang="bs-Latn-BA" b="1" dirty="0"/>
              <a:t>tehničko tijelo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864665" y="3299401"/>
            <a:ext cx="29589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</a:rPr>
              <a:t>Postizanje</a:t>
            </a:r>
            <a:r>
              <a:rPr lang="en-US" b="1" dirty="0">
                <a:solidFill>
                  <a:schemeClr val="bg1"/>
                </a:solidFill>
              </a:rPr>
              <a:t> SDG</a:t>
            </a:r>
            <a:r>
              <a:rPr lang="bs-Latn-BA" b="1" dirty="0">
                <a:solidFill>
                  <a:schemeClr val="bg1"/>
                </a:solidFill>
              </a:rPr>
              <a:t> u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Bosni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bs-Latn-BA" b="1" dirty="0">
                <a:solidFill>
                  <a:schemeClr val="bg1"/>
                </a:solidFill>
              </a:rPr>
              <a:t>i</a:t>
            </a:r>
            <a:r>
              <a:rPr lang="en-US" b="1" dirty="0">
                <a:solidFill>
                  <a:schemeClr val="bg1"/>
                </a:solidFill>
              </a:rPr>
              <a:t> Her</a:t>
            </a:r>
            <a:r>
              <a:rPr lang="bs-Latn-BA" b="1" dirty="0">
                <a:solidFill>
                  <a:schemeClr val="bg1"/>
                </a:solidFill>
              </a:rPr>
              <a:t>c</a:t>
            </a:r>
            <a:r>
              <a:rPr lang="en-US" b="1" dirty="0" err="1">
                <a:solidFill>
                  <a:schemeClr val="bg1"/>
                </a:solidFill>
              </a:rPr>
              <a:t>egovin</a:t>
            </a:r>
            <a:r>
              <a:rPr lang="bs-Latn-BA" b="1" dirty="0">
                <a:solidFill>
                  <a:schemeClr val="bg1"/>
                </a:solidFill>
              </a:rPr>
              <a:t>i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SDG </a:t>
            </a:r>
            <a:r>
              <a:rPr lang="bs-Latn-BA" b="1" dirty="0">
                <a:solidFill>
                  <a:schemeClr val="bg1"/>
                </a:solidFill>
              </a:rPr>
              <a:t>trokut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Arrow: Right 8"/>
          <p:cNvSpPr/>
          <p:nvPr/>
        </p:nvSpPr>
        <p:spPr>
          <a:xfrm>
            <a:off x="6941605" y="3755386"/>
            <a:ext cx="844543" cy="6965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981265" y="3641985"/>
            <a:ext cx="14138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s-Latn-BA" b="1" dirty="0"/>
              <a:t>Koordinacija</a:t>
            </a:r>
            <a:endParaRPr lang="en-US" b="1" dirty="0"/>
          </a:p>
          <a:p>
            <a:r>
              <a:rPr lang="bs-Latn-BA" b="1" dirty="0"/>
              <a:t>Nadgledanje</a:t>
            </a:r>
            <a:endParaRPr lang="en-US" b="1" dirty="0"/>
          </a:p>
          <a:p>
            <a:r>
              <a:rPr lang="bs-Latn-BA" b="1" dirty="0" smtClean="0"/>
              <a:t>Izvješćivanje</a:t>
            </a:r>
            <a:endParaRPr lang="en-US" b="1" dirty="0"/>
          </a:p>
          <a:p>
            <a:endParaRPr lang="en-US" b="1" dirty="0"/>
          </a:p>
        </p:txBody>
      </p:sp>
      <p:sp>
        <p:nvSpPr>
          <p:cNvPr id="11" name="Oval 10"/>
          <p:cNvSpPr/>
          <p:nvPr/>
        </p:nvSpPr>
        <p:spPr>
          <a:xfrm>
            <a:off x="113688" y="1238299"/>
            <a:ext cx="6632800" cy="5508189"/>
          </a:xfrm>
          <a:prstGeom prst="ellipse">
            <a:avLst/>
          </a:prstGeom>
          <a:noFill/>
          <a:ln w="34925" cmpd="sng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3" name="Oval 12"/>
          <p:cNvSpPr/>
          <p:nvPr/>
        </p:nvSpPr>
        <p:spPr>
          <a:xfrm>
            <a:off x="5042527" y="1238299"/>
            <a:ext cx="6632800" cy="5508189"/>
          </a:xfrm>
          <a:prstGeom prst="ellipse">
            <a:avLst/>
          </a:prstGeom>
          <a:noFill/>
          <a:ln w="34925" cmpd="sng"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1606" y="1543898"/>
            <a:ext cx="2434975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Pre</a:t>
            </a:r>
            <a:r>
              <a:rPr lang="bs-Latn-BA" b="1" dirty="0"/>
              <a:t>dsjedništvo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91658" y="5976712"/>
            <a:ext cx="2854806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UNDAF </a:t>
            </a:r>
            <a:r>
              <a:rPr lang="bs-Latn-BA" b="1" dirty="0" smtClean="0"/>
              <a:t>Zajedničko </a:t>
            </a:r>
            <a:endParaRPr lang="bs-Latn-BA" b="1" dirty="0"/>
          </a:p>
          <a:p>
            <a:pPr algn="ctr"/>
            <a:r>
              <a:rPr lang="bs-Latn-BA" b="1" dirty="0" smtClean="0"/>
              <a:t>upravno povjerenstvo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923264" y="176480"/>
            <a:ext cx="3646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SDG </a:t>
            </a:r>
            <a:r>
              <a:rPr lang="bs-Latn-BA" sz="3200" b="1" dirty="0">
                <a:solidFill>
                  <a:schemeClr val="accent1">
                    <a:lumMod val="75000"/>
                  </a:schemeClr>
                </a:solidFill>
              </a:rPr>
              <a:t>trokut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897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4294967295"/>
          </p:nvPr>
        </p:nvSpPr>
        <p:spPr>
          <a:xfrm>
            <a:off x="58783" y="1018568"/>
            <a:ext cx="12074433" cy="5410200"/>
          </a:xfrm>
        </p:spPr>
        <p:txBody>
          <a:bodyPr>
            <a:noAutofit/>
          </a:bodyPr>
          <a:lstStyle/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BiH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Vijeće </a:t>
            </a:r>
            <a:r>
              <a:rPr lang="bs-Latn-BA" sz="2400" b="1" dirty="0" smtClean="0">
                <a:solidFill>
                  <a:schemeClr val="accent5">
                    <a:lumMod val="50000"/>
                  </a:schemeClr>
                </a:solidFill>
              </a:rPr>
              <a:t>ministara, 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b="1" dirty="0">
                <a:solidFill>
                  <a:srgbClr val="00B050"/>
                </a:solidFill>
              </a:rPr>
              <a:t>s</a:t>
            </a:r>
            <a:r>
              <a:rPr lang="bs-Latn-BA" sz="2400" b="1" dirty="0">
                <a:solidFill>
                  <a:srgbClr val="00B050"/>
                </a:solidFill>
              </a:rPr>
              <a:t>jednica o</a:t>
            </a:r>
            <a:r>
              <a:rPr lang="en-US" sz="2400" b="1" dirty="0">
                <a:solidFill>
                  <a:srgbClr val="00B050"/>
                </a:solidFill>
              </a:rPr>
              <a:t> SDG</a:t>
            </a:r>
          </a:p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Visoka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b="1" dirty="0">
                <a:solidFill>
                  <a:srgbClr val="00B050"/>
                </a:solidFill>
              </a:rPr>
              <a:t>SDG </a:t>
            </a:r>
            <a:r>
              <a:rPr lang="bs-Latn-BA" sz="2400" b="1" dirty="0">
                <a:solidFill>
                  <a:srgbClr val="00B050"/>
                </a:solidFill>
              </a:rPr>
              <a:t>konferencija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sa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kreatorima politika početkom 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2017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Kreiranje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b="1" dirty="0">
                <a:solidFill>
                  <a:srgbClr val="00B050"/>
                </a:solidFill>
              </a:rPr>
              <a:t>SDG </a:t>
            </a:r>
            <a:r>
              <a:rPr lang="bs-Latn-BA" sz="2400" b="1" dirty="0">
                <a:solidFill>
                  <a:srgbClr val="00B050"/>
                </a:solidFill>
              </a:rPr>
              <a:t>mape puta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za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zemlju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07988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Kreiranje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institu</a:t>
            </a:r>
            <a:r>
              <a:rPr lang="bs-Latn-BA" sz="2400" b="1" dirty="0" smtClean="0">
                <a:solidFill>
                  <a:srgbClr val="00B050"/>
                </a:solidFill>
              </a:rPr>
              <a:t>cijskog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>
                <a:solidFill>
                  <a:srgbClr val="00B050"/>
                </a:solidFill>
              </a:rPr>
              <a:t>SDG </a:t>
            </a:r>
            <a:r>
              <a:rPr lang="en-US" sz="2400" b="1" dirty="0" err="1">
                <a:solidFill>
                  <a:srgbClr val="00B050"/>
                </a:solidFill>
              </a:rPr>
              <a:t>mehani</a:t>
            </a:r>
            <a:r>
              <a:rPr lang="bs-Latn-BA" sz="2400" b="1" dirty="0">
                <a:solidFill>
                  <a:srgbClr val="00B050"/>
                </a:solidFill>
              </a:rPr>
              <a:t>zma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za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5">
                    <a:lumMod val="50000"/>
                  </a:schemeClr>
                </a:solidFill>
              </a:rPr>
              <a:t>implementa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ciju,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400" b="1" dirty="0" smtClean="0">
                <a:solidFill>
                  <a:schemeClr val="accent5">
                    <a:lumMod val="50000"/>
                  </a:schemeClr>
                </a:solidFill>
              </a:rPr>
              <a:t>praćenje</a:t>
            </a:r>
            <a:r>
              <a:rPr lang="bs-Latn-BA" sz="2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i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vođenje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Imenovanje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tehni</a:t>
            </a:r>
            <a:r>
              <a:rPr lang="bs-Latn-BA" sz="2400" b="1" dirty="0">
                <a:solidFill>
                  <a:srgbClr val="00B050"/>
                </a:solidFill>
              </a:rPr>
              <a:t>čkih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institu</a:t>
            </a:r>
            <a:r>
              <a:rPr lang="bs-Latn-BA" sz="2400" b="1" dirty="0" smtClean="0">
                <a:solidFill>
                  <a:srgbClr val="00B050"/>
                </a:solidFill>
              </a:rPr>
              <a:t>cija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za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unapređivanje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SDG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 u zemlji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–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za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plan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iranje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bs-Latn-BA" sz="2400" b="1" dirty="0" smtClean="0">
                <a:solidFill>
                  <a:schemeClr val="accent5">
                    <a:lumMod val="50000"/>
                  </a:schemeClr>
                </a:solidFill>
              </a:rPr>
              <a:t>usmjeravanje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nadgledanje i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400" b="1" dirty="0" smtClean="0">
                <a:solidFill>
                  <a:schemeClr val="accent5">
                    <a:lumMod val="50000"/>
                  </a:schemeClr>
                </a:solidFill>
              </a:rPr>
              <a:t>izvješćivanje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Procjena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rgbClr val="00B050"/>
                </a:solidFill>
              </a:rPr>
              <a:t>statisti</a:t>
            </a:r>
            <a:r>
              <a:rPr lang="bs-Latn-BA" sz="2400" b="1" dirty="0">
                <a:solidFill>
                  <a:srgbClr val="00B050"/>
                </a:solidFill>
              </a:rPr>
              <a:t>čkih</a:t>
            </a:r>
            <a:r>
              <a:rPr lang="en-US" sz="2400" b="1" dirty="0">
                <a:solidFill>
                  <a:srgbClr val="00B050"/>
                </a:solidFill>
              </a:rPr>
              <a:t>/</a:t>
            </a:r>
            <a:r>
              <a:rPr lang="bs-Latn-BA" sz="2400" b="1" dirty="0">
                <a:solidFill>
                  <a:srgbClr val="00B050"/>
                </a:solidFill>
              </a:rPr>
              <a:t>potreba mjerenja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i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utvrđivanje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SDG </a:t>
            </a:r>
            <a:r>
              <a:rPr lang="bs-Latn-BA" sz="2400" b="1" dirty="0" smtClean="0">
                <a:solidFill>
                  <a:schemeClr val="accent5">
                    <a:lumMod val="50000"/>
                  </a:schemeClr>
                </a:solidFill>
              </a:rPr>
              <a:t>temelj</a:t>
            </a:r>
            <a:r>
              <a:rPr lang="bs-Latn-BA" sz="2400" b="1" dirty="0" smtClean="0">
                <a:solidFill>
                  <a:schemeClr val="accent5">
                    <a:lumMod val="50000"/>
                  </a:schemeClr>
                </a:solidFill>
              </a:rPr>
              <a:t>a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i ciljeva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07988" lvl="0" indent="0">
              <a:lnSpc>
                <a:spcPct val="100000"/>
              </a:lnSpc>
              <a:spcAft>
                <a:spcPts val="500"/>
              </a:spcAft>
              <a:buNone/>
            </a:pPr>
            <a:r>
              <a:rPr lang="bs-Latn-BA" sz="2400" b="1" dirty="0" smtClean="0">
                <a:solidFill>
                  <a:srgbClr val="00B050"/>
                </a:solidFill>
              </a:rPr>
              <a:t>Izrada proračuna</a:t>
            </a:r>
            <a:r>
              <a:rPr lang="en-US" sz="2400" b="1" dirty="0" smtClean="0">
                <a:solidFill>
                  <a:srgbClr val="00B050"/>
                </a:solidFill>
              </a:rPr>
              <a:t>/</a:t>
            </a:r>
            <a:r>
              <a:rPr lang="bs-Latn-BA" sz="2400" b="1" dirty="0">
                <a:solidFill>
                  <a:srgbClr val="00B050"/>
                </a:solidFill>
              </a:rPr>
              <a:t>finacijski plan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bs-Latn-BA" sz="2400" b="1" dirty="0">
                <a:solidFill>
                  <a:schemeClr val="accent5">
                    <a:lumMod val="50000"/>
                  </a:schemeClr>
                </a:solidFill>
              </a:rPr>
              <a:t>za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400" b="1" dirty="0" smtClean="0">
                <a:solidFill>
                  <a:schemeClr val="accent5">
                    <a:lumMod val="50000"/>
                  </a:schemeClr>
                </a:solidFill>
              </a:rPr>
              <a:t>provedbu 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SDG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07988" indent="0">
              <a:lnSpc>
                <a:spcPct val="200000"/>
              </a:lnSpc>
              <a:buNone/>
            </a:pP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407988" lvl="0" indent="0">
              <a:lnSpc>
                <a:spcPct val="200000"/>
              </a:lnSpc>
              <a:buNone/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en-GB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71691" y="262656"/>
            <a:ext cx="4248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</a:rPr>
              <a:t>Pr</a:t>
            </a:r>
            <a:r>
              <a:rPr lang="bs-Latn-BA" sz="3200" b="1" dirty="0">
                <a:solidFill>
                  <a:schemeClr val="accent1">
                    <a:lumMod val="75000"/>
                  </a:schemeClr>
                </a:solidFill>
              </a:rPr>
              <a:t>edloženi prvi koraci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501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5057" y="2406011"/>
            <a:ext cx="95477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002060"/>
                </a:solidFill>
              </a:rPr>
              <a:t>Angažiranje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ljudi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i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smtClean="0">
                <a:solidFill>
                  <a:srgbClr val="002060"/>
                </a:solidFill>
              </a:rPr>
              <a:t>prom</a:t>
            </a:r>
            <a:r>
              <a:rPr lang="bs-Latn-BA" sz="4000" b="1" dirty="0" smtClean="0">
                <a:solidFill>
                  <a:srgbClr val="002060"/>
                </a:solidFill>
              </a:rPr>
              <a:t>o</a:t>
            </a:r>
            <a:r>
              <a:rPr lang="bs-Latn-BA" sz="4000" b="1" dirty="0" smtClean="0">
                <a:solidFill>
                  <a:srgbClr val="002060"/>
                </a:solidFill>
              </a:rPr>
              <a:t>viranje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endParaRPr lang="bs-Latn-BA" sz="40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4000" b="1" dirty="0" err="1" smtClean="0">
                <a:solidFill>
                  <a:srgbClr val="002060"/>
                </a:solidFill>
              </a:rPr>
              <a:t>Ciljeva</a:t>
            </a:r>
            <a:r>
              <a:rPr lang="en-US" sz="4000" b="1" dirty="0" smtClean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održivog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</a:rPr>
              <a:t>razv</a:t>
            </a:r>
            <a:r>
              <a:rPr lang="bs-Latn-BA" sz="4000" b="1" dirty="0" smtClean="0">
                <a:solidFill>
                  <a:srgbClr val="002060"/>
                </a:solidFill>
              </a:rPr>
              <a:t>itk</a:t>
            </a:r>
            <a:r>
              <a:rPr lang="en-US" sz="4000" b="1" dirty="0" smtClean="0">
                <a:solidFill>
                  <a:srgbClr val="002060"/>
                </a:solidFill>
              </a:rPr>
              <a:t>a</a:t>
            </a:r>
            <a:endParaRPr lang="en-US" sz="4000" b="1" dirty="0">
              <a:solidFill>
                <a:srgbClr val="002060"/>
              </a:solidFill>
            </a:endParaRP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22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5057" y="2406011"/>
            <a:ext cx="9547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SDG </a:t>
            </a:r>
            <a:r>
              <a:rPr lang="bs-Latn-BA" sz="4000" b="1" dirty="0">
                <a:solidFill>
                  <a:srgbClr val="002060"/>
                </a:solidFill>
              </a:rPr>
              <a:t>instrument</a:t>
            </a:r>
            <a:r>
              <a:rPr lang="en-US" sz="4000" b="1" dirty="0">
                <a:solidFill>
                  <a:srgbClr val="002060"/>
                </a:solidFill>
              </a:rPr>
              <a:t>/</a:t>
            </a:r>
            <a:r>
              <a:rPr lang="en-US" sz="4000" b="1" dirty="0" err="1">
                <a:solidFill>
                  <a:srgbClr val="002060"/>
                </a:solidFill>
              </a:rPr>
              <a:t>alat</a:t>
            </a:r>
            <a:r>
              <a:rPr lang="bs-Latn-BA" sz="4000" b="1" dirty="0">
                <a:solidFill>
                  <a:srgbClr val="002060"/>
                </a:solidFill>
              </a:rPr>
              <a:t> za </a:t>
            </a:r>
            <a:r>
              <a:rPr lang="bs-Latn-BA" sz="4000" b="1" dirty="0" smtClean="0">
                <a:solidFill>
                  <a:srgbClr val="002060"/>
                </a:solidFill>
              </a:rPr>
              <a:t>konzultacije</a:t>
            </a:r>
            <a:endParaRPr lang="en-US" sz="4000" b="1" dirty="0">
              <a:solidFill>
                <a:srgbClr val="002060"/>
              </a:solidFill>
            </a:endParaRP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78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64" y="79207"/>
            <a:ext cx="9968916" cy="66443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263499" y="613954"/>
            <a:ext cx="17604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/>
              <a:t>Priorit</a:t>
            </a:r>
            <a:r>
              <a:rPr lang="bs-Latn-BA" sz="2200" b="1" dirty="0"/>
              <a:t>iziranje </a:t>
            </a:r>
            <a:r>
              <a:rPr lang="en-US" sz="2200" b="1" dirty="0"/>
              <a:t>pod</a:t>
            </a:r>
            <a:r>
              <a:rPr lang="bs-Latn-BA" sz="2200" b="1" dirty="0"/>
              <a:t>ciljeva za svaki</a:t>
            </a:r>
            <a:r>
              <a:rPr lang="en-US" sz="2200" b="1" dirty="0"/>
              <a:t> SDG</a:t>
            </a:r>
          </a:p>
        </p:txBody>
      </p:sp>
    </p:spTree>
    <p:extLst>
      <p:ext uri="{BB962C8B-B14F-4D97-AF65-F5344CB8AC3E}">
        <p14:creationId xmlns:p14="http://schemas.microsoft.com/office/powerpoint/2010/main" val="694041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130"/>
            <a:ext cx="9929899" cy="66183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123714" y="471892"/>
            <a:ext cx="192024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200" b="1" dirty="0"/>
              <a:t>Razvijanje</a:t>
            </a:r>
            <a:r>
              <a:rPr lang="en-US" sz="2200" b="1" dirty="0"/>
              <a:t> </a:t>
            </a:r>
            <a:r>
              <a:rPr lang="bs-Latn-BA" sz="2200" b="1" dirty="0"/>
              <a:t>rješenja za</a:t>
            </a:r>
            <a:r>
              <a:rPr lang="en-US" sz="2200" b="1" dirty="0"/>
              <a:t> </a:t>
            </a:r>
            <a:r>
              <a:rPr lang="bs-Latn-BA" sz="2200" b="1" dirty="0"/>
              <a:t>specifični</a:t>
            </a:r>
            <a:r>
              <a:rPr lang="en-US" sz="2200" b="1" dirty="0"/>
              <a:t> SDG/</a:t>
            </a:r>
            <a:r>
              <a:rPr lang="en-US" sz="2200" b="1" dirty="0" err="1"/>
              <a:t>podcilj</a:t>
            </a:r>
            <a:r>
              <a:rPr lang="en-US" sz="2200" b="1" dirty="0"/>
              <a:t> </a:t>
            </a:r>
            <a:r>
              <a:rPr lang="bs-Latn-BA" sz="2200" b="1" dirty="0"/>
              <a:t>prilagođeni</a:t>
            </a:r>
            <a:r>
              <a:rPr lang="en-US" sz="2200" b="1" dirty="0"/>
              <a:t> lo</a:t>
            </a:r>
            <a:r>
              <a:rPr lang="bs-Latn-BA" sz="2200" b="1" dirty="0"/>
              <a:t>k</a:t>
            </a:r>
            <a:r>
              <a:rPr lang="en-US" sz="2200" b="1" dirty="0"/>
              <a:t>al</a:t>
            </a:r>
            <a:r>
              <a:rPr lang="bs-Latn-BA" sz="2200" b="1" dirty="0"/>
              <a:t>nom</a:t>
            </a:r>
            <a:r>
              <a:rPr lang="en-US" sz="2200" b="1" dirty="0"/>
              <a:t> </a:t>
            </a:r>
            <a:r>
              <a:rPr lang="bs-Latn-BA" sz="2200" b="1" dirty="0"/>
              <a:t>kontekstu</a:t>
            </a:r>
            <a:endParaRPr lang="en-US" sz="2200" b="1" dirty="0"/>
          </a:p>
          <a:p>
            <a:endParaRPr lang="en-US" sz="2200" b="1" dirty="0"/>
          </a:p>
          <a:p>
            <a:r>
              <a:rPr lang="en-US" sz="2200" b="1" dirty="0"/>
              <a:t>V</a:t>
            </a:r>
            <a:r>
              <a:rPr lang="bs-Latn-BA" sz="2200" b="1" dirty="0"/>
              <a:t>rlo</a:t>
            </a:r>
            <a:r>
              <a:rPr lang="en-US" sz="2200" b="1" dirty="0"/>
              <a:t> </a:t>
            </a:r>
            <a:r>
              <a:rPr lang="bs-Latn-BA" sz="2200" b="1" dirty="0"/>
              <a:t>prilagodljiv</a:t>
            </a:r>
            <a:r>
              <a:rPr lang="en-US" sz="2200" b="1" dirty="0"/>
              <a:t> </a:t>
            </a:r>
            <a:r>
              <a:rPr lang="bs-Latn-BA" sz="2200" b="1" dirty="0"/>
              <a:t>alat za višestruku</a:t>
            </a:r>
          </a:p>
          <a:p>
            <a:r>
              <a:rPr lang="bs-Latn-BA" sz="2200" b="1" dirty="0"/>
              <a:t>primjenu</a:t>
            </a:r>
            <a:r>
              <a:rPr lang="en-US" sz="2200" b="1" dirty="0"/>
              <a:t> (</a:t>
            </a:r>
            <a:r>
              <a:rPr lang="bs-Latn-BA" sz="2200" b="1" dirty="0"/>
              <a:t>rješavanje problema</a:t>
            </a:r>
            <a:r>
              <a:rPr lang="en-US" sz="2200" b="1" dirty="0"/>
              <a:t>, t</a:t>
            </a:r>
            <a:r>
              <a:rPr lang="bs-Latn-BA" sz="2200" b="1" dirty="0"/>
              <a:t>imski rad</a:t>
            </a:r>
            <a:r>
              <a:rPr lang="en-US" sz="2200" b="1" dirty="0"/>
              <a:t>, </a:t>
            </a:r>
            <a:r>
              <a:rPr lang="bs-Latn-BA" sz="2200" b="1" dirty="0"/>
              <a:t>razvoj projekata</a:t>
            </a:r>
            <a:r>
              <a:rPr lang="en-US" sz="22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00251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5057" y="2406011"/>
            <a:ext cx="9547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SDG </a:t>
            </a:r>
            <a:r>
              <a:rPr lang="bs-Latn-BA" sz="4000" b="1" dirty="0">
                <a:solidFill>
                  <a:srgbClr val="002060"/>
                </a:solidFill>
              </a:rPr>
              <a:t>radionice</a:t>
            </a:r>
            <a:endParaRPr lang="en-US" sz="4000" b="1" dirty="0">
              <a:solidFill>
                <a:srgbClr val="002060"/>
              </a:solidFill>
            </a:endParaRP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5439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667" t="8519" r="13333" b="10000"/>
          <a:stretch/>
        </p:blipFill>
        <p:spPr>
          <a:xfrm>
            <a:off x="76199" y="136213"/>
            <a:ext cx="10251141" cy="62645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520628" y="893859"/>
            <a:ext cx="167137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Radionice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održane u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cijeloj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BiH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:</a:t>
            </a:r>
          </a:p>
          <a:p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Vitez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</a:p>
          <a:p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Bihać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Banja Luka, </a:t>
            </a:r>
          </a:p>
          <a:p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Brčko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Tuzla, </a:t>
            </a: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Sarajevo, </a:t>
            </a:r>
          </a:p>
          <a:p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Trebinje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Mostar</a:t>
            </a:r>
          </a:p>
        </p:txBody>
      </p:sp>
    </p:spTree>
    <p:extLst>
      <p:ext uri="{BB962C8B-B14F-4D97-AF65-F5344CB8AC3E}">
        <p14:creationId xmlns:p14="http://schemas.microsoft.com/office/powerpoint/2010/main" val="4204584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718"/>
            <a:ext cx="9493624" cy="63275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23863" y="219332"/>
            <a:ext cx="2285999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2200" b="1" dirty="0" smtClean="0">
                <a:solidFill>
                  <a:schemeClr val="accent5">
                    <a:lumMod val="75000"/>
                  </a:schemeClr>
                </a:solidFill>
              </a:rPr>
              <a:t>Sudio</a:t>
            </a:r>
            <a:r>
              <a:rPr lang="bs-Latn-BA" sz="2200" b="1" dirty="0" smtClean="0">
                <a:solidFill>
                  <a:schemeClr val="accent5">
                    <a:lumMod val="75000"/>
                  </a:schemeClr>
                </a:solidFill>
              </a:rPr>
              <a:t>nici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:</a:t>
            </a:r>
          </a:p>
          <a:p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Javni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se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k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Institu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cije</a:t>
            </a:r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Općine</a:t>
            </a:r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A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k</a:t>
            </a:r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ademi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j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Usluge</a:t>
            </a:r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Privat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ni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se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k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tor</a:t>
            </a:r>
          </a:p>
          <a:p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N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evladin s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e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k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NVO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Grupe mladih</a:t>
            </a:r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Udruženja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(Rom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osobe sa posebnim potrebama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61674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2229" y="471303"/>
            <a:ext cx="38100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17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ciljeva</a:t>
            </a:r>
            <a:endParaRPr lang="hr-BA" sz="4000" b="1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  <a:p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169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podciljeva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  <a:p>
            <a:endParaRPr lang="en-US" sz="4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</a:rPr>
              <a:t>K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ompleksna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i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povezana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 agenda</a:t>
            </a:r>
          </a:p>
          <a:p>
            <a:endParaRPr lang="en-US" sz="4000" b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4000" b="1" dirty="0" err="1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Među</a:t>
            </a:r>
            <a:r>
              <a:rPr lang="bs-Latn-BA" sz="4000" b="1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o</a:t>
            </a:r>
            <a:r>
              <a:rPr lang="en-US" sz="4000" b="1" dirty="0" err="1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visnost</a:t>
            </a:r>
            <a:r>
              <a:rPr lang="en-US" sz="4000" b="1" dirty="0" smtClean="0">
                <a:solidFill>
                  <a:schemeClr val="accent5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između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ciljeva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i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podciljeva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4470" t="35555" r="30934" b="17374"/>
          <a:stretch/>
        </p:blipFill>
        <p:spPr>
          <a:xfrm>
            <a:off x="4392230" y="288506"/>
            <a:ext cx="7481116" cy="636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579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714"/>
            <a:ext cx="9681882" cy="64530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23863" y="219332"/>
            <a:ext cx="228599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Re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zultati k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</a:rPr>
              <a:t>on</a:t>
            </a:r>
            <a:r>
              <a:rPr lang="bs-Latn-BA" sz="2200" b="1" dirty="0" smtClean="0">
                <a:solidFill>
                  <a:schemeClr val="accent5">
                    <a:lumMod val="75000"/>
                  </a:schemeClr>
                </a:solidFill>
              </a:rPr>
              <a:t>z</a:t>
            </a:r>
            <a:r>
              <a:rPr lang="en-US" sz="2200" b="1" dirty="0" err="1" smtClean="0">
                <a:solidFill>
                  <a:schemeClr val="accent5">
                    <a:lumMod val="75000"/>
                  </a:schemeClr>
                </a:solidFill>
              </a:rPr>
              <a:t>ulta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c</a:t>
            </a:r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bs-Latn-BA" sz="2200" b="1" dirty="0" smtClean="0">
                <a:solidFill>
                  <a:schemeClr val="accent5">
                    <a:lumMod val="75000"/>
                  </a:schemeClr>
                </a:solidFill>
              </a:rPr>
              <a:t>ja 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biti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2200" b="1" dirty="0" smtClean="0">
                <a:solidFill>
                  <a:schemeClr val="accent5">
                    <a:lumMod val="75000"/>
                  </a:schemeClr>
                </a:solidFill>
              </a:rPr>
              <a:t>će 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</a:rPr>
              <a:t>pre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dstavljeni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na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SDG 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konferenciji za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kreatore politika koja je planirana za početak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2017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7231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5057" y="2406011"/>
            <a:ext cx="9547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Online </a:t>
            </a:r>
            <a:r>
              <a:rPr lang="bs-Latn-BA" sz="4000" b="1" dirty="0">
                <a:solidFill>
                  <a:srgbClr val="002060"/>
                </a:solidFill>
              </a:rPr>
              <a:t>angažiranje</a:t>
            </a:r>
            <a:endParaRPr lang="en-US" sz="4000" b="1" dirty="0">
              <a:solidFill>
                <a:srgbClr val="002060"/>
              </a:solidFill>
            </a:endParaRP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3715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2593" b="5556"/>
          <a:stretch/>
        </p:blipFill>
        <p:spPr>
          <a:xfrm>
            <a:off x="189349" y="1204332"/>
            <a:ext cx="9232448" cy="47700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83280" y="201679"/>
            <a:ext cx="6426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Web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</a:rPr>
              <a:t>stranica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: www.zamisli2030.ba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2711" y="1044522"/>
            <a:ext cx="22859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U </a:t>
            </a:r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funkciji</a:t>
            </a:r>
            <a:endParaRPr lang="bs-Latn-BA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25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2200" b="1" dirty="0" smtClean="0">
                <a:solidFill>
                  <a:schemeClr val="accent5">
                    <a:lumMod val="75000"/>
                  </a:schemeClr>
                </a:solidFill>
              </a:rPr>
              <a:t>listopad</a:t>
            </a:r>
            <a:r>
              <a:rPr lang="bs-Latn-BA" sz="2200" b="1" dirty="0" smtClean="0">
                <a:solidFill>
                  <a:schemeClr val="accent5">
                    <a:lumMod val="75000"/>
                  </a:schemeClr>
                </a:solidFill>
              </a:rPr>
              <a:t>a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2016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4025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47171" y="149428"/>
            <a:ext cx="5765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</a:rPr>
              <a:t>Zamisli2030 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Facebook </a:t>
            </a:r>
            <a:r>
              <a:rPr lang="bs-Latn-BA" sz="3200" b="1" dirty="0">
                <a:solidFill>
                  <a:schemeClr val="accent1">
                    <a:lumMod val="75000"/>
                  </a:schemeClr>
                </a:solidFill>
              </a:rPr>
              <a:t>stranica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18934"/>
          <a:stretch/>
        </p:blipFill>
        <p:spPr>
          <a:xfrm>
            <a:off x="1614102" y="818618"/>
            <a:ext cx="8717280" cy="604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451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627" t="23334" r="28205" b="14445"/>
          <a:stretch/>
        </p:blipFill>
        <p:spPr>
          <a:xfrm>
            <a:off x="152711" y="1066800"/>
            <a:ext cx="11546230" cy="58426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84917" y="149428"/>
            <a:ext cx="9714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3200" b="1" dirty="0">
                <a:solidFill>
                  <a:schemeClr val="accent1">
                    <a:lumMod val="75000"/>
                  </a:schemeClr>
                </a:solidFill>
              </a:rPr>
              <a:t>Razglednice iz budućnosti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 online </a:t>
            </a:r>
            <a:r>
              <a:rPr lang="bs-Latn-BA" sz="3200" b="1" dirty="0">
                <a:solidFill>
                  <a:schemeClr val="accent1">
                    <a:lumMod val="75000"/>
                  </a:schemeClr>
                </a:solidFill>
              </a:rPr>
              <a:t>natječaj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0862560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5057" y="2406011"/>
            <a:ext cx="9547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002060"/>
                </a:solidFill>
              </a:rPr>
              <a:t>Povezivanje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Ciljeva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održivog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</a:rPr>
              <a:t>razv</a:t>
            </a:r>
            <a:r>
              <a:rPr lang="bs-Latn-BA" sz="4000" b="1" dirty="0" smtClean="0">
                <a:solidFill>
                  <a:srgbClr val="002060"/>
                </a:solidFill>
              </a:rPr>
              <a:t>itk</a:t>
            </a:r>
            <a:r>
              <a:rPr lang="en-US" sz="4000" b="1" dirty="0" smtClean="0">
                <a:solidFill>
                  <a:srgbClr val="002060"/>
                </a:solidFill>
              </a:rPr>
              <a:t>a </a:t>
            </a:r>
            <a:r>
              <a:rPr lang="en-US" sz="4000" b="1" dirty="0" err="1">
                <a:solidFill>
                  <a:srgbClr val="002060"/>
                </a:solidFill>
              </a:rPr>
              <a:t>sa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ključnim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procesima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en-US" sz="4000" b="1" dirty="0" err="1">
                <a:solidFill>
                  <a:srgbClr val="002060"/>
                </a:solidFill>
              </a:rPr>
              <a:t>važnim</a:t>
            </a:r>
            <a:r>
              <a:rPr lang="en-US" sz="4000" b="1" dirty="0">
                <a:solidFill>
                  <a:srgbClr val="002060"/>
                </a:solidFill>
              </a:rPr>
              <a:t> za </a:t>
            </a:r>
            <a:r>
              <a:rPr lang="en-US" sz="4000" b="1" dirty="0" err="1">
                <a:solidFill>
                  <a:srgbClr val="002060"/>
                </a:solidFill>
              </a:rPr>
              <a:t>BiH</a:t>
            </a:r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7966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idx="4294967295"/>
          </p:nvPr>
        </p:nvSpPr>
        <p:spPr>
          <a:xfrm>
            <a:off x="198120" y="323386"/>
            <a:ext cx="11795760" cy="5180012"/>
          </a:xfrm>
        </p:spPr>
        <p:txBody>
          <a:bodyPr>
            <a:noAutofit/>
          </a:bodyPr>
          <a:lstStyle/>
          <a:p>
            <a:pPr marL="407988" lvl="0" indent="0">
              <a:buNone/>
            </a:pPr>
            <a:r>
              <a:rPr lang="en-US" sz="2400" b="1" dirty="0">
                <a:solidFill>
                  <a:srgbClr val="002060"/>
                </a:solidFill>
              </a:rPr>
              <a:t> </a:t>
            </a:r>
            <a:endParaRPr lang="en-US" sz="2400" dirty="0">
              <a:solidFill>
                <a:srgbClr val="002060"/>
              </a:solidFill>
            </a:endParaRPr>
          </a:p>
          <a:p>
            <a:pPr marL="407988" lvl="0" indent="0">
              <a:buNone/>
            </a:pPr>
            <a:endParaRPr lang="en-US" sz="3000" b="1" dirty="0">
              <a:solidFill>
                <a:srgbClr val="002060"/>
              </a:solidFill>
            </a:endParaRPr>
          </a:p>
          <a:p>
            <a:pPr marL="407988" lv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Map</a:t>
            </a:r>
            <a:r>
              <a:rPr lang="bs-Latn-BA" b="1" dirty="0">
                <a:solidFill>
                  <a:srgbClr val="002060"/>
                </a:solidFill>
              </a:rPr>
              <a:t>ira</a:t>
            </a:r>
            <a:r>
              <a:rPr lang="en-US" b="1" dirty="0">
                <a:solidFill>
                  <a:srgbClr val="002060"/>
                </a:solidFill>
              </a:rPr>
              <a:t> SDG </a:t>
            </a:r>
            <a:r>
              <a:rPr lang="bs-Latn-BA" b="1" dirty="0">
                <a:solidFill>
                  <a:srgbClr val="002060"/>
                </a:solidFill>
              </a:rPr>
              <a:t>i </a:t>
            </a:r>
            <a:r>
              <a:rPr lang="en-US" b="1" dirty="0">
                <a:solidFill>
                  <a:srgbClr val="002060"/>
                </a:solidFill>
              </a:rPr>
              <a:t>pod</a:t>
            </a:r>
            <a:r>
              <a:rPr lang="bs-Latn-BA" b="1" dirty="0">
                <a:solidFill>
                  <a:srgbClr val="002060"/>
                </a:solidFill>
              </a:rPr>
              <a:t>ciljeve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bs-Latn-BA" b="1" dirty="0">
                <a:solidFill>
                  <a:srgbClr val="002060"/>
                </a:solidFill>
              </a:rPr>
              <a:t>prema</a:t>
            </a:r>
            <a:r>
              <a:rPr lang="en-US" b="1" dirty="0">
                <a:solidFill>
                  <a:srgbClr val="002060"/>
                </a:solidFill>
              </a:rPr>
              <a:t>: </a:t>
            </a:r>
          </a:p>
          <a:p>
            <a:pPr marL="750888" indent="-342900"/>
            <a:r>
              <a:rPr lang="bs-Latn-BA" sz="2600" dirty="0">
                <a:solidFill>
                  <a:srgbClr val="002060"/>
                </a:solidFill>
              </a:rPr>
              <a:t>Postojećim strategijama i </a:t>
            </a:r>
            <a:r>
              <a:rPr lang="bs-Latn-BA" sz="2600" dirty="0" smtClean="0">
                <a:solidFill>
                  <a:srgbClr val="002060"/>
                </a:solidFill>
              </a:rPr>
              <a:t>akcijskim </a:t>
            </a:r>
            <a:r>
              <a:rPr lang="bs-Latn-BA" sz="2600" dirty="0">
                <a:solidFill>
                  <a:srgbClr val="002060"/>
                </a:solidFill>
              </a:rPr>
              <a:t>planovima na </a:t>
            </a:r>
            <a:r>
              <a:rPr lang="bs-Latn-BA" sz="2600" dirty="0" smtClean="0">
                <a:solidFill>
                  <a:srgbClr val="002060"/>
                </a:solidFill>
              </a:rPr>
              <a:t>državnoj</a:t>
            </a:r>
            <a:r>
              <a:rPr lang="en-US" sz="2600" dirty="0" smtClean="0">
                <a:solidFill>
                  <a:srgbClr val="002060"/>
                </a:solidFill>
              </a:rPr>
              <a:t>, </a:t>
            </a:r>
            <a:r>
              <a:rPr lang="en-US" sz="2600" dirty="0" err="1">
                <a:solidFill>
                  <a:srgbClr val="002060"/>
                </a:solidFill>
              </a:rPr>
              <a:t>entite</a:t>
            </a:r>
            <a:r>
              <a:rPr lang="bs-Latn-BA" sz="2600" dirty="0">
                <a:solidFill>
                  <a:srgbClr val="002060"/>
                </a:solidFill>
              </a:rPr>
              <a:t>t</a:t>
            </a:r>
            <a:r>
              <a:rPr lang="en-US" sz="2600" dirty="0">
                <a:solidFill>
                  <a:srgbClr val="002060"/>
                </a:solidFill>
              </a:rPr>
              <a:t>s</a:t>
            </a:r>
            <a:r>
              <a:rPr lang="bs-Latn-BA" sz="2600" dirty="0" smtClean="0">
                <a:solidFill>
                  <a:srgbClr val="002060"/>
                </a:solidFill>
              </a:rPr>
              <a:t>koj</a:t>
            </a:r>
            <a:r>
              <a:rPr lang="en-US" sz="2600" dirty="0" smtClean="0">
                <a:solidFill>
                  <a:srgbClr val="002060"/>
                </a:solidFill>
              </a:rPr>
              <a:t>, </a:t>
            </a:r>
            <a:r>
              <a:rPr lang="bs-Latn-BA" sz="2600" dirty="0" smtClean="0">
                <a:solidFill>
                  <a:srgbClr val="002060"/>
                </a:solidFill>
              </a:rPr>
              <a:t>razini </a:t>
            </a:r>
            <a:r>
              <a:rPr lang="en-US" sz="2600" dirty="0" smtClean="0">
                <a:solidFill>
                  <a:srgbClr val="002060"/>
                </a:solidFill>
              </a:rPr>
              <a:t>Br</a:t>
            </a:r>
            <a:r>
              <a:rPr lang="bs-Latn-BA" sz="2600" dirty="0">
                <a:solidFill>
                  <a:srgbClr val="002060"/>
                </a:solidFill>
              </a:rPr>
              <a:t>č</a:t>
            </a:r>
            <a:r>
              <a:rPr lang="en-US" sz="2600" dirty="0" err="1">
                <a:solidFill>
                  <a:srgbClr val="002060"/>
                </a:solidFill>
              </a:rPr>
              <a:t>ko</a:t>
            </a:r>
            <a:r>
              <a:rPr lang="en-US" sz="2600" dirty="0">
                <a:solidFill>
                  <a:srgbClr val="002060"/>
                </a:solidFill>
              </a:rPr>
              <a:t> </a:t>
            </a:r>
            <a:r>
              <a:rPr lang="bs-Latn-BA" sz="2600" dirty="0">
                <a:solidFill>
                  <a:srgbClr val="002060"/>
                </a:solidFill>
              </a:rPr>
              <a:t>d</a:t>
            </a:r>
            <a:r>
              <a:rPr lang="en-US" sz="2600" dirty="0" err="1">
                <a:solidFill>
                  <a:srgbClr val="002060"/>
                </a:solidFill>
              </a:rPr>
              <a:t>istri</a:t>
            </a:r>
            <a:r>
              <a:rPr lang="bs-Latn-BA" sz="2600" dirty="0">
                <a:solidFill>
                  <a:srgbClr val="002060"/>
                </a:solidFill>
              </a:rPr>
              <a:t>k</a:t>
            </a:r>
            <a:r>
              <a:rPr lang="en-US" sz="2600" dirty="0">
                <a:solidFill>
                  <a:srgbClr val="002060"/>
                </a:solidFill>
              </a:rPr>
              <a:t>t</a:t>
            </a:r>
            <a:r>
              <a:rPr lang="bs-Latn-BA" sz="2600" dirty="0">
                <a:solidFill>
                  <a:srgbClr val="002060"/>
                </a:solidFill>
              </a:rPr>
              <a:t>a i</a:t>
            </a:r>
            <a:r>
              <a:rPr lang="en-US" sz="2600" dirty="0">
                <a:solidFill>
                  <a:srgbClr val="002060"/>
                </a:solidFill>
              </a:rPr>
              <a:t> </a:t>
            </a:r>
            <a:r>
              <a:rPr lang="bs-Latn-BA" sz="2600" dirty="0" smtClean="0">
                <a:solidFill>
                  <a:srgbClr val="002060"/>
                </a:solidFill>
              </a:rPr>
              <a:t>županijsk</a:t>
            </a:r>
            <a:r>
              <a:rPr lang="bs-Latn-BA" sz="2600" dirty="0" smtClean="0">
                <a:solidFill>
                  <a:srgbClr val="002060"/>
                </a:solidFill>
              </a:rPr>
              <a:t>im razinama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endParaRPr lang="en-US" sz="2600" dirty="0">
              <a:solidFill>
                <a:srgbClr val="002060"/>
              </a:solidFill>
            </a:endParaRPr>
          </a:p>
          <a:p>
            <a:pPr marL="750888" indent="-342900"/>
            <a:r>
              <a:rPr lang="bs-Latn-BA" sz="2600" dirty="0">
                <a:solidFill>
                  <a:srgbClr val="002060"/>
                </a:solidFill>
              </a:rPr>
              <a:t>Konvencij</a:t>
            </a:r>
            <a:r>
              <a:rPr lang="en-US" sz="2600" dirty="0" err="1">
                <a:solidFill>
                  <a:srgbClr val="002060"/>
                </a:solidFill>
              </a:rPr>
              <a:t>ama</a:t>
            </a:r>
            <a:r>
              <a:rPr lang="bs-Latn-BA" sz="2600" dirty="0">
                <a:solidFill>
                  <a:srgbClr val="002060"/>
                </a:solidFill>
              </a:rPr>
              <a:t> i</a:t>
            </a:r>
            <a:r>
              <a:rPr lang="en-US" sz="2600" dirty="0">
                <a:solidFill>
                  <a:srgbClr val="002060"/>
                </a:solidFill>
              </a:rPr>
              <a:t> </a:t>
            </a:r>
            <a:r>
              <a:rPr lang="bs-Latn-BA" sz="2600" dirty="0">
                <a:solidFill>
                  <a:srgbClr val="002060"/>
                </a:solidFill>
              </a:rPr>
              <a:t>međunarodn</a:t>
            </a:r>
            <a:r>
              <a:rPr lang="en-US" sz="2600" dirty="0" err="1">
                <a:solidFill>
                  <a:srgbClr val="002060"/>
                </a:solidFill>
              </a:rPr>
              <a:t>im</a:t>
            </a:r>
            <a:r>
              <a:rPr lang="bs-Latn-BA" sz="2600" dirty="0">
                <a:solidFill>
                  <a:srgbClr val="002060"/>
                </a:solidFill>
              </a:rPr>
              <a:t> </a:t>
            </a:r>
            <a:r>
              <a:rPr lang="bs-Latn-BA" sz="2600" dirty="0" smtClean="0">
                <a:solidFill>
                  <a:srgbClr val="002060"/>
                </a:solidFill>
              </a:rPr>
              <a:t>obvez</a:t>
            </a:r>
            <a:r>
              <a:rPr lang="en-US" sz="2600" dirty="0" err="1">
                <a:solidFill>
                  <a:srgbClr val="002060"/>
                </a:solidFill>
              </a:rPr>
              <a:t>ama</a:t>
            </a:r>
            <a:r>
              <a:rPr lang="bs-Latn-BA" sz="2600" dirty="0">
                <a:solidFill>
                  <a:srgbClr val="002060"/>
                </a:solidFill>
              </a:rPr>
              <a:t> koje je</a:t>
            </a:r>
            <a:r>
              <a:rPr lang="en-US" sz="2600" dirty="0">
                <a:solidFill>
                  <a:srgbClr val="002060"/>
                </a:solidFill>
              </a:rPr>
              <a:t> </a:t>
            </a:r>
            <a:r>
              <a:rPr lang="en-US" sz="2600" dirty="0" err="1">
                <a:solidFill>
                  <a:srgbClr val="002060"/>
                </a:solidFill>
              </a:rPr>
              <a:t>BiH</a:t>
            </a:r>
            <a:r>
              <a:rPr lang="bs-Latn-BA" sz="2600" dirty="0">
                <a:solidFill>
                  <a:srgbClr val="002060"/>
                </a:solidFill>
              </a:rPr>
              <a:t> potpisala</a:t>
            </a:r>
            <a:endParaRPr lang="en-US" sz="2600" dirty="0">
              <a:solidFill>
                <a:srgbClr val="002060"/>
              </a:solidFill>
            </a:endParaRPr>
          </a:p>
          <a:p>
            <a:pPr marL="747712" indent="-342900"/>
            <a:r>
              <a:rPr lang="bs-Latn-BA" sz="2600" dirty="0">
                <a:solidFill>
                  <a:srgbClr val="002060"/>
                </a:solidFill>
              </a:rPr>
              <a:t>Poglavlja Reformske agende Bosne i Hercegovine</a:t>
            </a:r>
            <a:endParaRPr lang="en-US" sz="2600" dirty="0">
              <a:solidFill>
                <a:srgbClr val="002060"/>
              </a:solidFill>
            </a:endParaRPr>
          </a:p>
          <a:p>
            <a:pPr marL="747712" indent="-342900"/>
            <a:r>
              <a:rPr lang="en-US" sz="2600" dirty="0">
                <a:solidFill>
                  <a:srgbClr val="002060"/>
                </a:solidFill>
              </a:rPr>
              <a:t>EU </a:t>
            </a:r>
            <a:r>
              <a:rPr lang="en-US" sz="2600" i="1" dirty="0">
                <a:solidFill>
                  <a:srgbClr val="002060"/>
                </a:solidFill>
              </a:rPr>
              <a:t>Acquis</a:t>
            </a:r>
            <a:r>
              <a:rPr lang="en-US" sz="2600" dirty="0">
                <a:solidFill>
                  <a:srgbClr val="002060"/>
                </a:solidFill>
              </a:rPr>
              <a:t> </a:t>
            </a:r>
            <a:r>
              <a:rPr lang="bs-Latn-BA" sz="2600" dirty="0">
                <a:solidFill>
                  <a:srgbClr val="002060"/>
                </a:solidFill>
              </a:rPr>
              <a:t>poglavlja</a:t>
            </a:r>
            <a:endParaRPr lang="en-US" sz="2600" dirty="0">
              <a:solidFill>
                <a:srgbClr val="002060"/>
              </a:solidFill>
            </a:endParaRPr>
          </a:p>
          <a:p>
            <a:pPr marL="747712" indent="-342900"/>
            <a:r>
              <a:rPr lang="en-US" sz="2600" dirty="0">
                <a:solidFill>
                  <a:srgbClr val="002060"/>
                </a:solidFill>
              </a:rPr>
              <a:t>UNDAF</a:t>
            </a:r>
          </a:p>
          <a:p>
            <a:pPr marL="407988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 marL="407988" indent="0">
              <a:buNone/>
            </a:pPr>
            <a:r>
              <a:rPr lang="en-US" sz="2400" dirty="0">
                <a:solidFill>
                  <a:srgbClr val="002060"/>
                </a:solidFill>
              </a:rPr>
              <a:t>RIA </a:t>
            </a:r>
            <a:r>
              <a:rPr lang="bs-Latn-BA" sz="2400" dirty="0">
                <a:solidFill>
                  <a:srgbClr val="002060"/>
                </a:solidFill>
              </a:rPr>
              <a:t>je interaktivni alat sa</a:t>
            </a:r>
            <a:r>
              <a:rPr lang="en-US" sz="2400" dirty="0">
                <a:solidFill>
                  <a:srgbClr val="002060"/>
                </a:solidFill>
              </a:rPr>
              <a:t> web-link</a:t>
            </a:r>
            <a:r>
              <a:rPr lang="bs-Latn-BA" sz="2400" dirty="0">
                <a:solidFill>
                  <a:srgbClr val="002060"/>
                </a:solidFill>
              </a:rPr>
              <a:t>ovima </a:t>
            </a:r>
            <a:r>
              <a:rPr lang="en-US" sz="2400" dirty="0" err="1">
                <a:solidFill>
                  <a:srgbClr val="002060"/>
                </a:solidFill>
              </a:rPr>
              <a:t>postojećih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bs-Latn-BA" sz="2400" dirty="0">
                <a:solidFill>
                  <a:srgbClr val="002060"/>
                </a:solidFill>
              </a:rPr>
              <a:t>s</a:t>
            </a:r>
            <a:r>
              <a:rPr lang="en-US" sz="2400" dirty="0" err="1">
                <a:solidFill>
                  <a:srgbClr val="002060"/>
                </a:solidFill>
              </a:rPr>
              <a:t>trate</a:t>
            </a:r>
            <a:r>
              <a:rPr lang="bs-Latn-BA" sz="2400" dirty="0">
                <a:solidFill>
                  <a:srgbClr val="002060"/>
                </a:solidFill>
              </a:rPr>
              <a:t>ških</a:t>
            </a:r>
            <a:r>
              <a:rPr lang="en-US" sz="2400" dirty="0">
                <a:solidFill>
                  <a:srgbClr val="002060"/>
                </a:solidFill>
              </a:rPr>
              <a:t> do</a:t>
            </a:r>
            <a:r>
              <a:rPr lang="bs-Latn-BA" sz="2400" dirty="0">
                <a:solidFill>
                  <a:srgbClr val="002060"/>
                </a:solidFill>
              </a:rPr>
              <a:t>k</a:t>
            </a:r>
            <a:r>
              <a:rPr lang="en-US" sz="2400" dirty="0" err="1">
                <a:solidFill>
                  <a:srgbClr val="002060"/>
                </a:solidFill>
              </a:rPr>
              <a:t>umen</a:t>
            </a:r>
            <a:r>
              <a:rPr lang="bs-Latn-BA" sz="2400" dirty="0">
                <a:solidFill>
                  <a:srgbClr val="002060"/>
                </a:solidFill>
              </a:rPr>
              <a:t>a</a:t>
            </a:r>
            <a:r>
              <a:rPr lang="en-US" sz="2400" dirty="0">
                <a:solidFill>
                  <a:srgbClr val="002060"/>
                </a:solidFill>
              </a:rPr>
              <a:t>t</a:t>
            </a:r>
            <a:r>
              <a:rPr lang="bs-Latn-BA" sz="2400" dirty="0">
                <a:solidFill>
                  <a:srgbClr val="002060"/>
                </a:solidFill>
              </a:rPr>
              <a:t>a</a:t>
            </a:r>
            <a:endParaRPr lang="en-US" sz="2400" dirty="0">
              <a:solidFill>
                <a:srgbClr val="002060"/>
              </a:solidFill>
            </a:endParaRPr>
          </a:p>
          <a:p>
            <a:pPr marL="407988" indent="0">
              <a:buNone/>
            </a:pPr>
            <a:r>
              <a:rPr lang="bs-Latn-BA" sz="2400" dirty="0">
                <a:solidFill>
                  <a:srgbClr val="002060"/>
                </a:solidFill>
              </a:rPr>
              <a:t>Naredni korak</a:t>
            </a:r>
            <a:r>
              <a:rPr lang="en-US" sz="2400" dirty="0">
                <a:solidFill>
                  <a:srgbClr val="002060"/>
                </a:solidFill>
              </a:rPr>
              <a:t> RIA </a:t>
            </a:r>
            <a:r>
              <a:rPr lang="bs-Latn-BA" sz="2400" dirty="0">
                <a:solidFill>
                  <a:srgbClr val="002060"/>
                </a:solidFill>
              </a:rPr>
              <a:t>je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b="1" dirty="0">
                <a:solidFill>
                  <a:srgbClr val="002060"/>
                </a:solidFill>
              </a:rPr>
              <a:t>online platform</a:t>
            </a:r>
            <a:r>
              <a:rPr lang="bs-Latn-BA" sz="2400" b="1" dirty="0">
                <a:solidFill>
                  <a:srgbClr val="002060"/>
                </a:solidFill>
              </a:rPr>
              <a:t>a sa omogućenim pretraživanjem</a:t>
            </a:r>
            <a:endParaRPr lang="en-US" sz="2400" dirty="0">
              <a:solidFill>
                <a:srgbClr val="002060"/>
              </a:solidFill>
            </a:endParaRPr>
          </a:p>
          <a:p>
            <a:pPr marL="407988" lvl="0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 marL="407988" lvl="0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 marL="407988" indent="0">
              <a:buNone/>
            </a:pPr>
            <a:endParaRPr lang="en-US" sz="2400" dirty="0">
              <a:solidFill>
                <a:srgbClr val="002060"/>
              </a:solidFill>
            </a:endParaRPr>
          </a:p>
          <a:p>
            <a:pPr marL="407988" lvl="0" indent="0">
              <a:buNone/>
            </a:pPr>
            <a:r>
              <a:rPr lang="en-US" sz="2400" b="1" dirty="0">
                <a:solidFill>
                  <a:srgbClr val="002060"/>
                </a:solidFill>
              </a:rPr>
              <a:t> </a:t>
            </a:r>
            <a:endParaRPr lang="en-GB" sz="24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66224" y="182881"/>
            <a:ext cx="685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3200" b="1" dirty="0">
                <a:solidFill>
                  <a:schemeClr val="accent1">
                    <a:lumMod val="75000"/>
                  </a:schemeClr>
                </a:solidFill>
              </a:rPr>
              <a:t>Brza integrirana procjena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bs-Latn-BA" sz="3200" b="1" dirty="0">
                <a:solidFill>
                  <a:schemeClr val="accent1">
                    <a:lumMod val="75000"/>
                  </a:schemeClr>
                </a:solidFill>
              </a:rPr>
              <a:t>Mapiranje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8235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2500" t="4986" r="13334" b="12962"/>
          <a:stretch/>
        </p:blipFill>
        <p:spPr>
          <a:xfrm>
            <a:off x="495434" y="0"/>
            <a:ext cx="11052132" cy="6877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7500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16" y="1103976"/>
            <a:ext cx="11495588" cy="636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673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0298" t="15883" r="29032" b="9268"/>
          <a:stretch/>
        </p:blipFill>
        <p:spPr>
          <a:xfrm>
            <a:off x="256477" y="174812"/>
            <a:ext cx="8667521" cy="66831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47985" y="347918"/>
            <a:ext cx="25134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00B0F0"/>
                </a:solidFill>
              </a:rPr>
              <a:t>Poveznice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solidFill>
                  <a:srgbClr val="00B0F0"/>
                </a:solidFill>
              </a:rPr>
              <a:t>između</a:t>
            </a:r>
            <a:r>
              <a:rPr lang="en-US" sz="3200" b="1" dirty="0">
                <a:solidFill>
                  <a:srgbClr val="00B0F0"/>
                </a:solidFill>
              </a:rPr>
              <a:t> EU </a:t>
            </a:r>
            <a:r>
              <a:rPr lang="en-US" sz="3200" b="1" dirty="0" err="1">
                <a:solidFill>
                  <a:srgbClr val="00B0F0"/>
                </a:solidFill>
              </a:rPr>
              <a:t>poglavlja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solidFill>
                  <a:srgbClr val="00B0F0"/>
                </a:solidFill>
              </a:rPr>
              <a:t>i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solidFill>
                  <a:srgbClr val="00B0F0"/>
                </a:solidFill>
              </a:rPr>
              <a:t>Ciljeva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>
                <a:solidFill>
                  <a:srgbClr val="00B0F0"/>
                </a:solidFill>
              </a:rPr>
              <a:t>održivog</a:t>
            </a:r>
            <a:r>
              <a:rPr lang="en-US" sz="3200" b="1" dirty="0">
                <a:solidFill>
                  <a:srgbClr val="00B0F0"/>
                </a:solidFill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</a:rPr>
              <a:t>razv</a:t>
            </a:r>
            <a:r>
              <a:rPr lang="bs-Latn-BA" sz="3200" b="1" dirty="0" smtClean="0">
                <a:solidFill>
                  <a:srgbClr val="00B0F0"/>
                </a:solidFill>
              </a:rPr>
              <a:t>itk</a:t>
            </a:r>
            <a:r>
              <a:rPr lang="en-US" sz="3200" b="1" dirty="0" smtClean="0">
                <a:solidFill>
                  <a:srgbClr val="00B0F0"/>
                </a:solidFill>
              </a:rPr>
              <a:t>a</a:t>
            </a:r>
            <a:endParaRPr lang="en-US" sz="32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411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015" y="3286570"/>
            <a:ext cx="3345218" cy="22312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74229" y="5541571"/>
            <a:ext cx="49531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s-Latn-BA" sz="1600" dirty="0"/>
              <a:t>Obraćanje gdin-a </a:t>
            </a:r>
            <a:r>
              <a:rPr lang="en-US" sz="1600" dirty="0" err="1"/>
              <a:t>Bakir</a:t>
            </a:r>
            <a:r>
              <a:rPr lang="bs-Latn-BA" sz="1600" dirty="0"/>
              <a:t>a</a:t>
            </a:r>
            <a:r>
              <a:rPr lang="en-US" sz="1600" dirty="0"/>
              <a:t> </a:t>
            </a:r>
            <a:r>
              <a:rPr lang="en-US" sz="1600" dirty="0" err="1"/>
              <a:t>Izetbegovi</a:t>
            </a:r>
            <a:r>
              <a:rPr lang="bs-Latn-BA" sz="1600" dirty="0"/>
              <a:t>ća</a:t>
            </a:r>
            <a:endParaRPr lang="en-US" sz="1600" dirty="0"/>
          </a:p>
          <a:p>
            <a:r>
              <a:rPr lang="bs-Latn-BA" sz="1600" dirty="0" smtClean="0"/>
              <a:t>Predsjedatelja Predsjedništva </a:t>
            </a:r>
            <a:r>
              <a:rPr lang="en-US" sz="1600" dirty="0" err="1"/>
              <a:t>Bosn</a:t>
            </a:r>
            <a:r>
              <a:rPr lang="bs-Latn-BA" sz="1600" dirty="0"/>
              <a:t>e</a:t>
            </a:r>
            <a:r>
              <a:rPr lang="en-US" sz="1600" dirty="0"/>
              <a:t> </a:t>
            </a:r>
            <a:r>
              <a:rPr lang="bs-Latn-BA" sz="1600" dirty="0"/>
              <a:t>i</a:t>
            </a:r>
            <a:r>
              <a:rPr lang="en-US" sz="1600" dirty="0"/>
              <a:t> Her</a:t>
            </a:r>
            <a:r>
              <a:rPr lang="bs-Latn-BA" sz="1600" dirty="0"/>
              <a:t>c</a:t>
            </a:r>
            <a:r>
              <a:rPr lang="en-US" sz="1600" dirty="0" err="1"/>
              <a:t>egovin</a:t>
            </a:r>
            <a:r>
              <a:rPr lang="bs-Latn-BA" sz="1600" dirty="0"/>
              <a:t>e</a:t>
            </a:r>
            <a:endParaRPr lang="en-US" sz="1600" dirty="0"/>
          </a:p>
          <a:p>
            <a:r>
              <a:rPr lang="bs-Latn-BA" sz="1600" dirty="0" smtClean="0"/>
              <a:t>rujan</a:t>
            </a:r>
            <a:r>
              <a:rPr lang="en-US" sz="1600" dirty="0" smtClean="0"/>
              <a:t> </a:t>
            </a:r>
            <a:r>
              <a:rPr lang="en-US" sz="1600" dirty="0"/>
              <a:t>2016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322" y="3286570"/>
            <a:ext cx="3311860" cy="22089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75674" y="5541571"/>
            <a:ext cx="48398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s-Latn-BA" sz="1600" dirty="0"/>
              <a:t>Obraćanje</a:t>
            </a:r>
            <a:r>
              <a:rPr lang="en-US" sz="1600" dirty="0"/>
              <a:t> </a:t>
            </a:r>
            <a:r>
              <a:rPr lang="bs-Latn-BA" sz="1600" dirty="0"/>
              <a:t>gdin-a </a:t>
            </a:r>
            <a:r>
              <a:rPr lang="en-US" sz="1600" dirty="0"/>
              <a:t>Dragan</a:t>
            </a:r>
            <a:r>
              <a:rPr lang="bs-Latn-BA" sz="1600" dirty="0"/>
              <a:t>a</a:t>
            </a:r>
            <a:r>
              <a:rPr lang="en-US" sz="1600" dirty="0"/>
              <a:t> </a:t>
            </a:r>
            <a:r>
              <a:rPr lang="bs-Latn-BA" sz="1600" dirty="0"/>
              <a:t>Čovića</a:t>
            </a:r>
            <a:r>
              <a:rPr lang="en-US" sz="1600" dirty="0"/>
              <a:t> </a:t>
            </a:r>
          </a:p>
          <a:p>
            <a:r>
              <a:rPr lang="bs-Latn-BA" sz="1600" dirty="0" smtClean="0"/>
              <a:t>Predsjedatelja</a:t>
            </a:r>
            <a:r>
              <a:rPr lang="en-US" sz="1600" dirty="0" smtClean="0"/>
              <a:t> </a:t>
            </a:r>
            <a:r>
              <a:rPr lang="en-US" sz="1600" dirty="0"/>
              <a:t>Pre</a:t>
            </a:r>
            <a:r>
              <a:rPr lang="bs-Latn-BA" sz="1600" dirty="0"/>
              <a:t>dsjedništva</a:t>
            </a:r>
            <a:r>
              <a:rPr lang="en-US" sz="1600" dirty="0"/>
              <a:t> </a:t>
            </a:r>
            <a:r>
              <a:rPr lang="en-US" sz="1600" dirty="0" err="1"/>
              <a:t>Bosn</a:t>
            </a:r>
            <a:r>
              <a:rPr lang="bs-Latn-BA" sz="1600" dirty="0"/>
              <a:t>e</a:t>
            </a:r>
            <a:r>
              <a:rPr lang="en-US" sz="1600" dirty="0"/>
              <a:t> </a:t>
            </a:r>
            <a:r>
              <a:rPr lang="bs-Latn-BA" sz="1600" dirty="0"/>
              <a:t>i </a:t>
            </a:r>
            <a:r>
              <a:rPr lang="en-US" sz="1600" dirty="0"/>
              <a:t>Her</a:t>
            </a:r>
            <a:r>
              <a:rPr lang="bs-Latn-BA" sz="1600" dirty="0"/>
              <a:t>c</a:t>
            </a:r>
            <a:r>
              <a:rPr lang="en-US" sz="1600" dirty="0" err="1"/>
              <a:t>egovin</a:t>
            </a:r>
            <a:r>
              <a:rPr lang="bs-Latn-BA" sz="1600" dirty="0"/>
              <a:t>e</a:t>
            </a:r>
            <a:endParaRPr lang="en-US" sz="1600" dirty="0"/>
          </a:p>
          <a:p>
            <a:r>
              <a:rPr lang="bs-Latn-BA" sz="1600" dirty="0" smtClean="0"/>
              <a:t>rujan</a:t>
            </a:r>
            <a:r>
              <a:rPr lang="en-US" sz="1600" dirty="0" smtClean="0"/>
              <a:t> </a:t>
            </a:r>
            <a:r>
              <a:rPr lang="en-US" sz="1600" dirty="0"/>
              <a:t>2015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051" y="6372568"/>
            <a:ext cx="117314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Posvećenost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BiH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Globalnim ciljevima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u obraćanjima </a:t>
            </a:r>
            <a:r>
              <a:rPr lang="bs-Latn-BA" sz="2200" b="1" dirty="0" smtClean="0">
                <a:solidFill>
                  <a:schemeClr val="accent5">
                    <a:lumMod val="75000"/>
                  </a:schemeClr>
                </a:solidFill>
              </a:rPr>
              <a:t>predsjedatelja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200" b="1" dirty="0" err="1">
                <a:solidFill>
                  <a:schemeClr val="accent5">
                    <a:lumMod val="75000"/>
                  </a:schemeClr>
                </a:solidFill>
              </a:rPr>
              <a:t>Predsje</a:t>
            </a:r>
            <a:r>
              <a:rPr lang="bs-Latn-BA" sz="2200" b="1" dirty="0">
                <a:solidFill>
                  <a:schemeClr val="accent5">
                    <a:lumMod val="75000"/>
                  </a:schemeClr>
                </a:solidFill>
              </a:rPr>
              <a:t>dništva u Skupštini UN-a</a:t>
            </a:r>
            <a:endParaRPr lang="en-US" sz="2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22119" y="58884"/>
            <a:ext cx="95477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002060"/>
                </a:solidFill>
              </a:rPr>
              <a:t>Ciljevi</a:t>
            </a:r>
            <a:r>
              <a:rPr lang="en-US" sz="4000" b="1" dirty="0">
                <a:solidFill>
                  <a:srgbClr val="002060"/>
                </a:solidFill>
              </a:rPr>
              <a:t> </a:t>
            </a:r>
            <a:r>
              <a:rPr lang="bs-Latn-BA" sz="4000" b="1" dirty="0">
                <a:solidFill>
                  <a:srgbClr val="002060"/>
                </a:solidFill>
              </a:rPr>
              <a:t>održivog </a:t>
            </a:r>
            <a:r>
              <a:rPr lang="bs-Latn-BA" sz="4000" b="1" dirty="0" smtClean="0">
                <a:solidFill>
                  <a:srgbClr val="002060"/>
                </a:solidFill>
              </a:rPr>
              <a:t>razvitka</a:t>
            </a:r>
            <a:endParaRPr lang="en-US" sz="4000" b="1" dirty="0">
              <a:solidFill>
                <a:srgbClr val="002060"/>
              </a:solidFill>
            </a:endParaRPr>
          </a:p>
          <a:p>
            <a:pPr algn="ctr"/>
            <a:endParaRPr lang="en-US" sz="4000" b="1" dirty="0">
              <a:solidFill>
                <a:srgbClr val="00206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9722" t="30702" r="29594" b="11624"/>
          <a:stretch/>
        </p:blipFill>
        <p:spPr>
          <a:xfrm>
            <a:off x="4029276" y="678506"/>
            <a:ext cx="4390682" cy="260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4874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055" t="43871" r="5152" b="36882"/>
          <a:stretch/>
        </p:blipFill>
        <p:spPr>
          <a:xfrm>
            <a:off x="3360408" y="2440284"/>
            <a:ext cx="6230645" cy="8255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89621" y="3265810"/>
            <a:ext cx="50354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hlinkClick r:id="rId3"/>
              </a:rPr>
              <a:t>www.zamisli2030.ba</a:t>
            </a:r>
            <a:r>
              <a:rPr lang="en-US" sz="4400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24931" y="4318936"/>
            <a:ext cx="48422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err="1">
                <a:solidFill>
                  <a:srgbClr val="002060"/>
                </a:solidFill>
              </a:rPr>
              <a:t>Hvala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err="1">
                <a:solidFill>
                  <a:srgbClr val="002060"/>
                </a:solidFill>
              </a:rPr>
              <a:t>na</a:t>
            </a:r>
            <a:r>
              <a:rPr lang="en-US" sz="4400" dirty="0">
                <a:solidFill>
                  <a:srgbClr val="002060"/>
                </a:solidFill>
              </a:rPr>
              <a:t> </a:t>
            </a:r>
            <a:r>
              <a:rPr lang="en-US" sz="4400" dirty="0" smtClean="0">
                <a:solidFill>
                  <a:srgbClr val="002060"/>
                </a:solidFill>
              </a:rPr>
              <a:t>p</a:t>
            </a:r>
            <a:r>
              <a:rPr lang="bs-Latn-BA" sz="4400" dirty="0" smtClean="0">
                <a:solidFill>
                  <a:srgbClr val="002060"/>
                </a:solidFill>
              </a:rPr>
              <a:t>ozornost</a:t>
            </a:r>
            <a:r>
              <a:rPr lang="en-US" sz="4400" dirty="0" err="1" smtClean="0">
                <a:solidFill>
                  <a:srgbClr val="002060"/>
                </a:solidFill>
              </a:rPr>
              <a:t>i</a:t>
            </a:r>
            <a:r>
              <a:rPr lang="bs-Latn-BA" sz="4400" dirty="0">
                <a:solidFill>
                  <a:srgbClr val="002060"/>
                </a:solidFill>
              </a:rPr>
              <a:t>!</a:t>
            </a:r>
            <a:endParaRPr lang="en-US" sz="44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7733" y="378181"/>
            <a:ext cx="95477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000" b="1" dirty="0">
              <a:solidFill>
                <a:srgbClr val="002060"/>
              </a:solidFill>
            </a:endParaRPr>
          </a:p>
          <a:p>
            <a:pPr algn="ctr"/>
            <a:r>
              <a:rPr lang="en-US" sz="4800" b="1" dirty="0" err="1">
                <a:solidFill>
                  <a:srgbClr val="002060"/>
                </a:solidFill>
              </a:rPr>
              <a:t>Pozivamo</a:t>
            </a:r>
            <a:r>
              <a:rPr lang="en-US" sz="4800" b="1" dirty="0">
                <a:solidFill>
                  <a:srgbClr val="002060"/>
                </a:solidFill>
              </a:rPr>
              <a:t> </a:t>
            </a:r>
            <a:r>
              <a:rPr lang="bs-Latn-BA" sz="4800" b="1" dirty="0" smtClean="0">
                <a:solidFill>
                  <a:srgbClr val="002060"/>
                </a:solidFill>
              </a:rPr>
              <a:t>V</a:t>
            </a:r>
            <a:r>
              <a:rPr lang="en-US" sz="4800" b="1" dirty="0" smtClean="0">
                <a:solidFill>
                  <a:srgbClr val="002060"/>
                </a:solidFill>
              </a:rPr>
              <a:t>as </a:t>
            </a:r>
            <a:r>
              <a:rPr lang="en-US" sz="4800" b="1" dirty="0">
                <a:solidFill>
                  <a:srgbClr val="002060"/>
                </a:solidFill>
              </a:rPr>
              <a:t>da se </a:t>
            </a:r>
            <a:r>
              <a:rPr lang="en-US" sz="4800" b="1" dirty="0" err="1">
                <a:solidFill>
                  <a:srgbClr val="002060"/>
                </a:solidFill>
              </a:rPr>
              <a:t>uključite</a:t>
            </a:r>
            <a:r>
              <a:rPr lang="en-US" sz="4800" b="1" dirty="0">
                <a:solidFill>
                  <a:srgbClr val="002060"/>
                </a:solidFill>
              </a:rPr>
              <a:t>!</a:t>
            </a:r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789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689566" y="2018858"/>
            <a:ext cx="7452755" cy="401977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val 2"/>
          <p:cNvSpPr/>
          <p:nvPr/>
        </p:nvSpPr>
        <p:spPr>
          <a:xfrm>
            <a:off x="1640400" y="2414814"/>
            <a:ext cx="5900803" cy="3159588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68627" y="3603937"/>
            <a:ext cx="373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EU </a:t>
            </a:r>
            <a:r>
              <a:rPr lang="bs-Latn-BA" sz="1600" b="1" dirty="0">
                <a:solidFill>
                  <a:schemeClr val="bg1"/>
                </a:solidFill>
              </a:rPr>
              <a:t>pristupanje i</a:t>
            </a:r>
            <a:endParaRPr lang="en-US" sz="1600" b="1" dirty="0">
              <a:solidFill>
                <a:schemeClr val="bg1"/>
              </a:solidFill>
            </a:endParaRPr>
          </a:p>
          <a:p>
            <a:r>
              <a:rPr lang="bs-Latn-BA" sz="1600" b="1" dirty="0">
                <a:solidFill>
                  <a:schemeClr val="bg1"/>
                </a:solidFill>
              </a:rPr>
              <a:t>članstvo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35527" y="3230887"/>
            <a:ext cx="1676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s-Latn-BA" sz="1600" b="1" dirty="0">
                <a:solidFill>
                  <a:schemeClr val="bg1"/>
                </a:solidFill>
              </a:rPr>
              <a:t>Ciljevi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o</a:t>
            </a:r>
            <a:r>
              <a:rPr lang="bs-Latn-BA" sz="1600" b="1" dirty="0">
                <a:solidFill>
                  <a:schemeClr val="bg1"/>
                </a:solidFill>
              </a:rPr>
              <a:t>drživog</a:t>
            </a:r>
          </a:p>
          <a:p>
            <a:pPr algn="ctr"/>
            <a:r>
              <a:rPr lang="bs-Latn-BA" sz="1600" b="1" dirty="0" smtClean="0">
                <a:solidFill>
                  <a:schemeClr val="bg1"/>
                </a:solidFill>
              </a:rPr>
              <a:t>razvitka</a:t>
            </a:r>
            <a:endParaRPr lang="en-US" sz="1600" b="1" dirty="0">
              <a:solidFill>
                <a:schemeClr val="bg1"/>
              </a:solidFill>
            </a:endParaRPr>
          </a:p>
          <a:p>
            <a:endParaRPr lang="en-US" sz="1600" b="1" dirty="0">
              <a:solidFill>
                <a:schemeClr val="bg1"/>
              </a:solidFill>
            </a:endParaRP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Agenda 2030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834399" y="6240140"/>
            <a:ext cx="8686800" cy="55473"/>
          </a:xfrm>
          <a:prstGeom prst="straightConnector1">
            <a:avLst/>
          </a:prstGeom>
          <a:ln w="762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631925" y="2868729"/>
            <a:ext cx="2286000" cy="22395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/>
              <a:t>BiH</a:t>
            </a:r>
            <a:r>
              <a:rPr lang="en-US" sz="1600" b="1" dirty="0"/>
              <a:t> Reform</a:t>
            </a:r>
            <a:r>
              <a:rPr lang="bs-Latn-BA" sz="1600" b="1" dirty="0"/>
              <a:t>ska</a:t>
            </a:r>
            <a:r>
              <a:rPr lang="en-US" sz="1600" b="1" dirty="0"/>
              <a:t> Agenda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31093" y="761987"/>
            <a:ext cx="54498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chemeClr val="accent5">
                    <a:lumMod val="50000"/>
                  </a:schemeClr>
                </a:solidFill>
              </a:rPr>
              <a:t>Global</a:t>
            </a:r>
            <a:r>
              <a:rPr lang="bs-Latn-BA" sz="2200" b="1" dirty="0">
                <a:solidFill>
                  <a:schemeClr val="accent5">
                    <a:lumMod val="50000"/>
                  </a:schemeClr>
                </a:solidFill>
              </a:rPr>
              <a:t>na</a:t>
            </a:r>
            <a:r>
              <a:rPr lang="en-US" sz="2200" b="1" dirty="0">
                <a:solidFill>
                  <a:schemeClr val="accent5">
                    <a:lumMod val="50000"/>
                  </a:schemeClr>
                </a:solidFill>
              </a:rPr>
              <a:t> agenda - </a:t>
            </a:r>
            <a:r>
              <a:rPr lang="bs-Latn-BA" sz="2200" b="1" dirty="0">
                <a:solidFill>
                  <a:schemeClr val="accent5">
                    <a:lumMod val="50000"/>
                  </a:schemeClr>
                </a:solidFill>
              </a:rPr>
              <a:t>važ</a:t>
            </a:r>
            <a:r>
              <a:rPr lang="en-US" sz="2200" b="1" dirty="0" err="1">
                <a:solidFill>
                  <a:schemeClr val="accent5">
                    <a:lumMod val="50000"/>
                  </a:schemeClr>
                </a:solidFill>
              </a:rPr>
              <a:t>na</a:t>
            </a:r>
            <a:r>
              <a:rPr lang="en-US" sz="22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200" b="1" dirty="0">
                <a:solidFill>
                  <a:schemeClr val="accent5">
                    <a:lumMod val="50000"/>
                  </a:schemeClr>
                </a:solidFill>
              </a:rPr>
              <a:t>za</a:t>
            </a:r>
            <a:r>
              <a:rPr lang="en-US" sz="22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bs-Latn-BA" sz="2200" b="1" dirty="0">
                <a:solidFill>
                  <a:srgbClr val="00B050"/>
                </a:solidFill>
              </a:rPr>
              <a:t>sve države </a:t>
            </a:r>
            <a:r>
              <a:rPr lang="bs-Latn-BA" sz="2200" b="1" dirty="0">
                <a:solidFill>
                  <a:schemeClr val="accent5">
                    <a:lumMod val="50000"/>
                  </a:schemeClr>
                </a:solidFill>
              </a:rPr>
              <a:t>svijeta</a:t>
            </a:r>
            <a:endParaRPr lang="en-US" sz="22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en-US" sz="2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7072" y="1109287"/>
            <a:ext cx="21418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err="1">
                <a:solidFill>
                  <a:srgbClr val="00B050"/>
                </a:solidFill>
              </a:rPr>
              <a:t>BiH</a:t>
            </a:r>
            <a:r>
              <a:rPr lang="en-US" sz="2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bs-Latn-BA" sz="2200" b="1" dirty="0">
                <a:solidFill>
                  <a:schemeClr val="tx2">
                    <a:lumMod val="75000"/>
                  </a:schemeClr>
                </a:solidFill>
              </a:rPr>
              <a:t>je</a:t>
            </a:r>
            <a:r>
              <a:rPr lang="en-US" sz="2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200" b="1" dirty="0" err="1">
                <a:solidFill>
                  <a:schemeClr val="tx2">
                    <a:lumMod val="75000"/>
                  </a:schemeClr>
                </a:solidFill>
              </a:rPr>
              <a:t>potpisnica</a:t>
            </a:r>
            <a:endParaRPr lang="en-US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1104" y="1534540"/>
            <a:ext cx="40964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00B050"/>
                </a:solidFill>
              </a:rPr>
              <a:t>Strate</a:t>
            </a:r>
            <a:r>
              <a:rPr lang="bs-Latn-BA" sz="2800" b="1" dirty="0">
                <a:solidFill>
                  <a:srgbClr val="00B050"/>
                </a:solidFill>
              </a:rPr>
              <a:t>ški/Dugoročni</a:t>
            </a:r>
            <a:r>
              <a:rPr lang="en-US" sz="2800" b="1" dirty="0">
                <a:solidFill>
                  <a:srgbClr val="00B050"/>
                </a:solidFill>
              </a:rPr>
              <a:t> </a:t>
            </a:r>
            <a:r>
              <a:rPr lang="bs-Latn-BA" sz="2800" b="1" dirty="0">
                <a:solidFill>
                  <a:srgbClr val="00B050"/>
                </a:solidFill>
              </a:rPr>
              <a:t>ciljevi</a:t>
            </a:r>
            <a:endParaRPr lang="en-US" sz="2800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65328" y="636969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2015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34725" y="6369698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2030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709125" y="6369698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s-Latn-BA" b="1" dirty="0">
                <a:solidFill>
                  <a:schemeClr val="tx2">
                    <a:lumMod val="75000"/>
                  </a:schemeClr>
                </a:solidFill>
              </a:rPr>
              <a:t>Naprijed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29086" y="5718865"/>
            <a:ext cx="2460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… </a:t>
            </a:r>
            <a:r>
              <a:rPr lang="bs-Latn-BA" b="1" dirty="0">
                <a:solidFill>
                  <a:srgbClr val="00B050"/>
                </a:solidFill>
              </a:rPr>
              <a:t>nikoga ne </a:t>
            </a:r>
            <a:r>
              <a:rPr lang="en-US" b="1" dirty="0" err="1">
                <a:solidFill>
                  <a:srgbClr val="00B050"/>
                </a:solidFill>
              </a:rPr>
              <a:t>ostaviti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00B050"/>
                </a:solidFill>
              </a:rPr>
              <a:t>iza</a:t>
            </a:r>
            <a:r>
              <a:rPr lang="en-US" b="1" dirty="0">
                <a:solidFill>
                  <a:srgbClr val="00B050"/>
                </a:solidFill>
              </a:rPr>
              <a:t>!</a:t>
            </a: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1741343" y="179289"/>
            <a:ext cx="868680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s-Latn-BA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Važnost</a:t>
            </a:r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bs-Latn-BA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SDG</a:t>
            </a:r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/</a:t>
            </a:r>
            <a:r>
              <a:rPr lang="en-US" altLang="en-US" sz="3500" b="1" dirty="0" err="1">
                <a:solidFill>
                  <a:schemeClr val="tx2"/>
                </a:solidFill>
                <a:latin typeface="Calibri" panose="020F0502020204030204" pitchFamily="34" charset="0"/>
              </a:rPr>
              <a:t>Agend</a:t>
            </a:r>
            <a:r>
              <a:rPr lang="bs-Latn-BA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e</a:t>
            </a:r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 2030  </a:t>
            </a:r>
            <a:r>
              <a:rPr lang="bs-Latn-BA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u</a:t>
            </a:r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500" b="1" dirty="0" err="1">
                <a:solidFill>
                  <a:schemeClr val="tx2"/>
                </a:solidFill>
                <a:latin typeface="Calibri" panose="020F0502020204030204" pitchFamily="34" charset="0"/>
              </a:rPr>
              <a:t>BiH</a:t>
            </a:r>
            <a:endParaRPr lang="en-US" altLang="en-US" sz="35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342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4070"/>
          <a:stretch/>
        </p:blipFill>
        <p:spPr>
          <a:xfrm>
            <a:off x="1150651" y="701280"/>
            <a:ext cx="10268704" cy="6156720"/>
          </a:xfrm>
          <a:prstGeom prst="rect">
            <a:avLst/>
          </a:prstGeom>
        </p:spPr>
      </p:pic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752600" y="70338"/>
            <a:ext cx="8686800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s-Latn-BA" altLang="en-US" sz="35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Izvješćivanje </a:t>
            </a:r>
            <a:r>
              <a:rPr lang="bs-Latn-BA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o</a:t>
            </a:r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 SDG </a:t>
            </a:r>
            <a:r>
              <a:rPr lang="bs-Latn-BA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na Političkom forumu</a:t>
            </a:r>
            <a:endParaRPr lang="en-US" altLang="en-US" sz="35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282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4878"/>
          <a:stretch/>
        </p:blipFill>
        <p:spPr>
          <a:xfrm>
            <a:off x="1215483" y="820703"/>
            <a:ext cx="10155044" cy="6037297"/>
          </a:xfrm>
          <a:prstGeom prst="rect">
            <a:avLst/>
          </a:prstGeom>
        </p:spPr>
      </p:pic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215483" y="112383"/>
            <a:ext cx="10259122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bs-Latn-BA" altLang="en-US" sz="35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Izvješće </a:t>
            </a:r>
            <a:r>
              <a:rPr lang="bs-Latn-BA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Crne Gore na Političkom forumu</a:t>
            </a:r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 2016</a:t>
            </a:r>
            <a:endParaRPr lang="en-US" altLang="en-US" sz="35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7326351" y="3077737"/>
            <a:ext cx="2676293" cy="25313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50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6021"/>
          <a:stretch/>
        </p:blipFill>
        <p:spPr>
          <a:xfrm>
            <a:off x="1371599" y="1020684"/>
            <a:ext cx="9775903" cy="574206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509024" y="2743200"/>
            <a:ext cx="2676293" cy="25313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215483" y="112383"/>
            <a:ext cx="10259122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500" b="1" dirty="0" err="1">
                <a:solidFill>
                  <a:schemeClr val="tx2"/>
                </a:solidFill>
                <a:latin typeface="Calibri" panose="020F0502020204030204" pitchFamily="34" charset="0"/>
              </a:rPr>
              <a:t>Stranica</a:t>
            </a:r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500" b="1" dirty="0" err="1">
                <a:solidFill>
                  <a:schemeClr val="tx2"/>
                </a:solidFill>
                <a:latin typeface="Calibri" panose="020F0502020204030204" pitchFamily="34" charset="0"/>
              </a:rPr>
              <a:t>Bosne</a:t>
            </a:r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500" b="1" dirty="0" err="1">
                <a:solidFill>
                  <a:schemeClr val="tx2"/>
                </a:solidFill>
                <a:latin typeface="Calibri" panose="020F0502020204030204" pitchFamily="34" charset="0"/>
              </a:rPr>
              <a:t>i</a:t>
            </a:r>
            <a:r>
              <a:rPr lang="en-US" altLang="en-US" sz="3500" b="1" dirty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500" b="1" dirty="0" err="1">
                <a:solidFill>
                  <a:schemeClr val="tx2"/>
                </a:solidFill>
                <a:latin typeface="Calibri" panose="020F0502020204030204" pitchFamily="34" charset="0"/>
              </a:rPr>
              <a:t>Hercegovine</a:t>
            </a:r>
            <a:endParaRPr lang="en-US" altLang="en-US" sz="35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630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ow: Pentagon 16"/>
          <p:cNvSpPr/>
          <p:nvPr/>
        </p:nvSpPr>
        <p:spPr>
          <a:xfrm>
            <a:off x="4387571" y="1639229"/>
            <a:ext cx="7666897" cy="4348976"/>
          </a:xfrm>
          <a:prstGeom prst="homePlat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Pentagon 14"/>
          <p:cNvSpPr/>
          <p:nvPr/>
        </p:nvSpPr>
        <p:spPr>
          <a:xfrm>
            <a:off x="506947" y="1639229"/>
            <a:ext cx="7666897" cy="434897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51910" y="1720836"/>
            <a:ext cx="608342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200" b="1" dirty="0"/>
              <a:t>A</a:t>
            </a:r>
            <a:r>
              <a:rPr lang="bs-Latn-BA" sz="2200" b="1" dirty="0"/>
              <a:t>KCIJE</a:t>
            </a:r>
            <a:endParaRPr lang="en-US" sz="2200" b="1" dirty="0"/>
          </a:p>
          <a:p>
            <a:pPr>
              <a:spcAft>
                <a:spcPts val="1800"/>
              </a:spcAft>
            </a:pPr>
            <a:r>
              <a:rPr lang="en-US" sz="2200" dirty="0"/>
              <a:t>La</a:t>
            </a:r>
            <a:r>
              <a:rPr lang="bs-Latn-BA" sz="2200" dirty="0"/>
              <a:t>nsiranje</a:t>
            </a:r>
            <a:r>
              <a:rPr lang="en-US" sz="2200" dirty="0"/>
              <a:t> SDG 24</a:t>
            </a:r>
            <a:r>
              <a:rPr lang="bs-Latn-BA" sz="2200" dirty="0"/>
              <a:t>. </a:t>
            </a:r>
            <a:r>
              <a:rPr lang="bs-Latn-BA" sz="2200" dirty="0" smtClean="0"/>
              <a:t>listopad</a:t>
            </a:r>
            <a:r>
              <a:rPr lang="bs-Latn-BA" sz="2200" dirty="0" smtClean="0"/>
              <a:t>a</a:t>
            </a:r>
            <a:r>
              <a:rPr lang="en-US" sz="2200" dirty="0" smtClean="0"/>
              <a:t> </a:t>
            </a:r>
            <a:r>
              <a:rPr lang="en-US" sz="2200" dirty="0"/>
              <a:t>2015</a:t>
            </a:r>
            <a:r>
              <a:rPr lang="bs-Latn-BA" sz="2200" dirty="0"/>
              <a:t>.</a:t>
            </a:r>
            <a:endParaRPr lang="en-US" sz="2200" dirty="0"/>
          </a:p>
          <a:p>
            <a:pPr>
              <a:spcAft>
                <a:spcPts val="1800"/>
              </a:spcAft>
            </a:pPr>
            <a:r>
              <a:rPr lang="en-US" sz="2200" dirty="0"/>
              <a:t>La</a:t>
            </a:r>
            <a:r>
              <a:rPr lang="bs-Latn-BA" sz="2200" dirty="0"/>
              <a:t>nsiranje</a:t>
            </a:r>
            <a:r>
              <a:rPr lang="en-US" sz="2200" dirty="0"/>
              <a:t> SDG </a:t>
            </a:r>
            <a:r>
              <a:rPr lang="bs-Latn-BA" sz="2200" dirty="0"/>
              <a:t>inicijative</a:t>
            </a:r>
            <a:r>
              <a:rPr lang="en-US" sz="2200" dirty="0"/>
              <a:t> </a:t>
            </a:r>
            <a:r>
              <a:rPr lang="bs-Latn-BA" sz="2200" dirty="0"/>
              <a:t>Zamisli</a:t>
            </a:r>
            <a:r>
              <a:rPr lang="en-US" sz="2200" dirty="0"/>
              <a:t> 2030 </a:t>
            </a:r>
            <a:br>
              <a:rPr lang="en-US" sz="2200" dirty="0"/>
            </a:br>
            <a:r>
              <a:rPr lang="en-US" sz="2200" dirty="0"/>
              <a:t>24</a:t>
            </a:r>
            <a:r>
              <a:rPr lang="bs-Latn-BA" sz="2200" dirty="0"/>
              <a:t>.</a:t>
            </a:r>
            <a:r>
              <a:rPr lang="en-US" sz="2200" dirty="0"/>
              <a:t> </a:t>
            </a:r>
            <a:r>
              <a:rPr lang="bs-Latn-BA" sz="2200" dirty="0" smtClean="0"/>
              <a:t>listopada</a:t>
            </a:r>
            <a:r>
              <a:rPr lang="en-US" sz="2200" dirty="0" smtClean="0"/>
              <a:t> </a:t>
            </a:r>
            <a:r>
              <a:rPr lang="en-US" sz="2200" dirty="0"/>
              <a:t>2016</a:t>
            </a:r>
            <a:r>
              <a:rPr lang="bs-Latn-BA" sz="2200" dirty="0"/>
              <a:t>.</a:t>
            </a:r>
            <a:endParaRPr lang="en-US" sz="2200" dirty="0"/>
          </a:p>
          <a:p>
            <a:pPr>
              <a:spcAft>
                <a:spcPts val="1800"/>
              </a:spcAft>
            </a:pPr>
            <a:r>
              <a:rPr lang="en-US" sz="2200" dirty="0"/>
              <a:t>SDG </a:t>
            </a:r>
            <a:r>
              <a:rPr lang="bs-Latn-BA" sz="2200" dirty="0"/>
              <a:t>instrument</a:t>
            </a:r>
          </a:p>
          <a:p>
            <a:pPr>
              <a:spcAft>
                <a:spcPts val="1800"/>
              </a:spcAft>
            </a:pPr>
            <a:r>
              <a:rPr lang="en-US" sz="2200" dirty="0"/>
              <a:t>SDG </a:t>
            </a:r>
            <a:r>
              <a:rPr lang="bs-Latn-BA" sz="2200" dirty="0"/>
              <a:t>radionice</a:t>
            </a:r>
            <a:endParaRPr lang="en-US" sz="2200" dirty="0"/>
          </a:p>
          <a:p>
            <a:pPr>
              <a:spcAft>
                <a:spcPts val="1800"/>
              </a:spcAft>
            </a:pPr>
            <a:r>
              <a:rPr lang="en-US" sz="2200" dirty="0"/>
              <a:t>Online </a:t>
            </a:r>
            <a:r>
              <a:rPr lang="bs-Latn-BA" sz="2200" dirty="0"/>
              <a:t>angažiranje</a:t>
            </a:r>
            <a:endParaRPr lang="en-US" sz="2200" dirty="0"/>
          </a:p>
          <a:p>
            <a:pPr>
              <a:spcAft>
                <a:spcPts val="1800"/>
              </a:spcAft>
            </a:pPr>
            <a:r>
              <a:rPr lang="bs-Latn-BA" sz="2200" dirty="0"/>
              <a:t>Brza integrirana procjena</a:t>
            </a:r>
            <a:r>
              <a:rPr lang="en-US" sz="2200" dirty="0"/>
              <a:t>/</a:t>
            </a:r>
            <a:r>
              <a:rPr lang="bs-Latn-BA" sz="2200" dirty="0"/>
              <a:t>mapiranje</a:t>
            </a:r>
            <a:endParaRPr 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3324681" y="89200"/>
            <a:ext cx="50854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SDG </a:t>
            </a:r>
            <a:r>
              <a:rPr lang="bs-Latn-BA" sz="3600" b="1" dirty="0">
                <a:solidFill>
                  <a:schemeClr val="accent5">
                    <a:lumMod val="75000"/>
                  </a:schemeClr>
                </a:solidFill>
              </a:rPr>
              <a:t>u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</a:rPr>
              <a:t>Bosni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bs-Latn-BA" sz="3600" b="1" dirty="0">
                <a:solidFill>
                  <a:schemeClr val="accent5">
                    <a:lumMod val="75000"/>
                  </a:schemeClr>
                </a:solidFill>
              </a:rPr>
              <a:t>i</a:t>
            </a:r>
            <a:r>
              <a:rPr lang="en-US" sz="3600" b="1" dirty="0">
                <a:solidFill>
                  <a:schemeClr val="accent5">
                    <a:lumMod val="75000"/>
                  </a:schemeClr>
                </a:solidFill>
              </a:rPr>
              <a:t> Her</a:t>
            </a:r>
            <a:r>
              <a:rPr lang="bs-Latn-BA" sz="3600" b="1" dirty="0">
                <a:solidFill>
                  <a:schemeClr val="accent5">
                    <a:lumMod val="75000"/>
                  </a:schemeClr>
                </a:solidFill>
              </a:rPr>
              <a:t>c</a:t>
            </a:r>
            <a:r>
              <a:rPr lang="en-US" sz="3600" b="1" dirty="0" err="1">
                <a:solidFill>
                  <a:schemeClr val="accent5">
                    <a:lumMod val="75000"/>
                  </a:schemeClr>
                </a:solidFill>
              </a:rPr>
              <a:t>egovin</a:t>
            </a:r>
            <a:r>
              <a:rPr lang="bs-Latn-BA" sz="3600" b="1" dirty="0">
                <a:solidFill>
                  <a:schemeClr val="accent5">
                    <a:lumMod val="75000"/>
                  </a:schemeClr>
                </a:solidFill>
              </a:rPr>
              <a:t>i</a:t>
            </a:r>
            <a:endParaRPr lang="en-US" sz="3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221019" y="2305262"/>
            <a:ext cx="282727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bs-Latn-BA" sz="2200" b="1" dirty="0">
                <a:solidFill>
                  <a:schemeClr val="bg1">
                    <a:lumMod val="95000"/>
                  </a:schemeClr>
                </a:solidFill>
              </a:rPr>
              <a:t>CILJEVI</a:t>
            </a:r>
            <a:endParaRPr lang="en-US" sz="2200" b="1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spcAft>
                <a:spcPts val="1800"/>
              </a:spcAft>
            </a:pPr>
            <a:r>
              <a:rPr lang="bs-Latn-BA" sz="2200" dirty="0">
                <a:solidFill>
                  <a:schemeClr val="bg1">
                    <a:lumMod val="95000"/>
                  </a:schemeClr>
                </a:solidFill>
              </a:rPr>
              <a:t>Podizanje svijesti</a:t>
            </a:r>
            <a:endParaRPr lang="en-US" sz="22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spcAft>
                <a:spcPts val="1800"/>
              </a:spcAft>
            </a:pPr>
            <a:r>
              <a:rPr lang="bs-Latn-BA" sz="2200" dirty="0">
                <a:solidFill>
                  <a:schemeClr val="bg1">
                    <a:lumMod val="95000"/>
                  </a:schemeClr>
                </a:solidFill>
              </a:rPr>
              <a:t>Određivanje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 partner</a:t>
            </a:r>
            <a:r>
              <a:rPr lang="bs-Latn-BA" sz="2200" dirty="0">
                <a:solidFill>
                  <a:schemeClr val="bg1">
                    <a:lumMod val="95000"/>
                  </a:schemeClr>
                </a:solidFill>
              </a:rPr>
              <a:t>a</a:t>
            </a:r>
            <a:endParaRPr lang="en-US" sz="22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spcAft>
                <a:spcPts val="1800"/>
              </a:spcAft>
            </a:pPr>
            <a:r>
              <a:rPr lang="bs-Latn-BA" sz="2200" dirty="0">
                <a:solidFill>
                  <a:schemeClr val="bg1">
                    <a:lumMod val="95000"/>
                  </a:schemeClr>
                </a:solidFill>
              </a:rPr>
              <a:t>Izgradnja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bs-Latn-BA" sz="2200" dirty="0">
                <a:solidFill>
                  <a:schemeClr val="bg1">
                    <a:lumMod val="95000"/>
                  </a:schemeClr>
                </a:solidFill>
              </a:rPr>
              <a:t>kapaciteta</a:t>
            </a:r>
            <a:endParaRPr lang="en-US" sz="22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spcAft>
                <a:spcPts val="1800"/>
              </a:spcAft>
            </a:pPr>
            <a:r>
              <a:rPr lang="en-US" sz="2200" dirty="0">
                <a:solidFill>
                  <a:schemeClr val="bg1">
                    <a:lumMod val="95000"/>
                  </a:schemeClr>
                </a:solidFill>
              </a:rPr>
              <a:t>Promo</a:t>
            </a:r>
            <a:r>
              <a:rPr lang="bs-Latn-BA" sz="2200" dirty="0">
                <a:solidFill>
                  <a:schemeClr val="bg1">
                    <a:lumMod val="95000"/>
                  </a:schemeClr>
                </a:solidFill>
              </a:rPr>
              <a:t>viranje vlasništva</a:t>
            </a:r>
            <a:endParaRPr lang="en-US" sz="2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246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5197" y="766541"/>
            <a:ext cx="6886130" cy="9321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86849" y="834556"/>
            <a:ext cx="612926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800"/>
              </a:spcAft>
            </a:pPr>
            <a:r>
              <a:rPr lang="bs-Latn-BA" dirty="0"/>
              <a:t>Kreiranje vlasništva nad</a:t>
            </a:r>
            <a:r>
              <a:rPr lang="en-US" dirty="0"/>
              <a:t> SDG</a:t>
            </a:r>
          </a:p>
          <a:p>
            <a:pPr>
              <a:spcAft>
                <a:spcPts val="1800"/>
              </a:spcAft>
            </a:pPr>
            <a:r>
              <a:rPr lang="bs-Latn-BA" dirty="0"/>
              <a:t>Podizanje svijesti</a:t>
            </a:r>
            <a:endParaRPr lang="en-US" dirty="0"/>
          </a:p>
          <a:p>
            <a:pPr>
              <a:spcAft>
                <a:spcPts val="1800"/>
              </a:spcAft>
            </a:pPr>
            <a:r>
              <a:rPr lang="bs-Latn-BA" dirty="0"/>
              <a:t>Uključivanje</a:t>
            </a:r>
            <a:r>
              <a:rPr lang="en-US" dirty="0"/>
              <a:t> SDG </a:t>
            </a:r>
            <a:r>
              <a:rPr lang="bs-Latn-BA" dirty="0"/>
              <a:t>u okvire</a:t>
            </a:r>
            <a:r>
              <a:rPr lang="en-US" dirty="0"/>
              <a:t>, </a:t>
            </a:r>
            <a:r>
              <a:rPr lang="en-US" dirty="0" err="1"/>
              <a:t>strategi</a:t>
            </a:r>
            <a:r>
              <a:rPr lang="bs-Latn-BA" dirty="0"/>
              <a:t>j</a:t>
            </a:r>
            <a:r>
              <a:rPr lang="en-US" dirty="0"/>
              <a:t>e, pol</a:t>
            </a:r>
            <a:r>
              <a:rPr lang="bs-Latn-BA" dirty="0"/>
              <a:t>itike</a:t>
            </a:r>
            <a:endParaRPr lang="en-US" dirty="0"/>
          </a:p>
          <a:p>
            <a:pPr>
              <a:spcAft>
                <a:spcPts val="1800"/>
              </a:spcAft>
            </a:pPr>
            <a:r>
              <a:rPr lang="bs-Latn-BA" dirty="0"/>
              <a:t>Integracija</a:t>
            </a:r>
            <a:r>
              <a:rPr lang="en-US" dirty="0"/>
              <a:t> SDG</a:t>
            </a:r>
            <a:r>
              <a:rPr lang="bs-Latn-BA" dirty="0"/>
              <a:t> u zakonodavstvo</a:t>
            </a:r>
            <a:endParaRPr lang="en-US" dirty="0"/>
          </a:p>
          <a:p>
            <a:pPr>
              <a:spcAft>
                <a:spcPts val="1800"/>
              </a:spcAft>
            </a:pPr>
            <a:r>
              <a:rPr lang="en-US" dirty="0"/>
              <a:t>N</a:t>
            </a:r>
            <a:r>
              <a:rPr lang="bs-Latn-BA" dirty="0"/>
              <a:t>ove</a:t>
            </a:r>
            <a:r>
              <a:rPr lang="en-US" dirty="0"/>
              <a:t> </a:t>
            </a:r>
            <a:r>
              <a:rPr lang="en-US" dirty="0" err="1"/>
              <a:t>poli</a:t>
            </a:r>
            <a:r>
              <a:rPr lang="bs-Latn-BA" dirty="0"/>
              <a:t>tike za postizanje</a:t>
            </a:r>
            <a:r>
              <a:rPr lang="en-US" dirty="0"/>
              <a:t> SDG</a:t>
            </a:r>
          </a:p>
          <a:p>
            <a:pPr>
              <a:spcAft>
                <a:spcPts val="1800"/>
              </a:spcAft>
            </a:pPr>
            <a:r>
              <a:rPr lang="bs-Latn-BA" dirty="0"/>
              <a:t>Utvrditi</a:t>
            </a:r>
            <a:r>
              <a:rPr lang="en-US" dirty="0"/>
              <a:t> </a:t>
            </a:r>
            <a:r>
              <a:rPr lang="bs-Latn-BA" dirty="0" smtClean="0"/>
              <a:t>temelj</a:t>
            </a:r>
            <a:r>
              <a:rPr lang="bs-Latn-BA" dirty="0" smtClean="0"/>
              <a:t>e </a:t>
            </a:r>
            <a:r>
              <a:rPr lang="bs-Latn-BA" dirty="0"/>
              <a:t>za mjerenje napretka</a:t>
            </a:r>
            <a:r>
              <a:rPr lang="en-US" dirty="0"/>
              <a:t> </a:t>
            </a:r>
            <a:r>
              <a:rPr lang="bs-Latn-BA" dirty="0"/>
              <a:t>provedbe </a:t>
            </a:r>
            <a:r>
              <a:rPr lang="en-US" dirty="0"/>
              <a:t>SDG</a:t>
            </a:r>
          </a:p>
          <a:p>
            <a:pPr>
              <a:spcAft>
                <a:spcPts val="1800"/>
              </a:spcAft>
            </a:pPr>
            <a:r>
              <a:rPr lang="bs-Latn-BA" dirty="0"/>
              <a:t>Utvrditi ciljeve</a:t>
            </a:r>
            <a:endParaRPr lang="en-US" dirty="0"/>
          </a:p>
          <a:p>
            <a:pPr>
              <a:spcAft>
                <a:spcPts val="1800"/>
              </a:spcAft>
            </a:pPr>
            <a:r>
              <a:rPr lang="bs-Latn-BA" dirty="0"/>
              <a:t>Ustanoviti ključne trendove</a:t>
            </a:r>
            <a:endParaRPr lang="en-US" dirty="0"/>
          </a:p>
          <a:p>
            <a:pPr>
              <a:spcAft>
                <a:spcPts val="1800"/>
              </a:spcAft>
            </a:pPr>
            <a:r>
              <a:rPr lang="bs-Latn-BA" dirty="0"/>
              <a:t>Ustanoviti uska grla i ključne izazove</a:t>
            </a:r>
            <a:endParaRPr lang="en-US" dirty="0"/>
          </a:p>
          <a:p>
            <a:pPr>
              <a:spcAft>
                <a:spcPts val="1800"/>
              </a:spcAft>
            </a:pPr>
            <a:r>
              <a:rPr lang="bs-Latn-BA" dirty="0"/>
              <a:t>Novonastala pitanja od značaja</a:t>
            </a:r>
            <a:endParaRPr lang="en-US" dirty="0"/>
          </a:p>
          <a:p>
            <a:pPr>
              <a:spcAft>
                <a:spcPts val="1800"/>
              </a:spcAft>
            </a:pPr>
            <a:r>
              <a:rPr lang="bs-Latn-BA" dirty="0"/>
              <a:t>Raspodjela odgovornosti na razinama vlasti</a:t>
            </a:r>
            <a:r>
              <a:rPr lang="en-US" dirty="0"/>
              <a:t>, </a:t>
            </a:r>
            <a:r>
              <a:rPr lang="bs-Latn-BA" dirty="0"/>
              <a:t>itd</a:t>
            </a:r>
            <a:r>
              <a:rPr lang="en-US" dirty="0"/>
              <a:t>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59045" y="1047941"/>
            <a:ext cx="1282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U </a:t>
            </a:r>
            <a:r>
              <a:rPr lang="en-US" b="1" dirty="0" smtClean="0"/>
              <a:t>t</a:t>
            </a:r>
            <a:r>
              <a:rPr lang="bs-Latn-BA" b="1" dirty="0" smtClean="0"/>
              <a:t>ije</a:t>
            </a:r>
            <a:r>
              <a:rPr lang="en-US" b="1" dirty="0" err="1" smtClean="0"/>
              <a:t>ku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778262" y="86809"/>
            <a:ext cx="42486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3200" b="1" dirty="0">
                <a:solidFill>
                  <a:schemeClr val="accent1">
                    <a:lumMod val="75000"/>
                  </a:schemeClr>
                </a:solidFill>
              </a:rPr>
              <a:t>Gdje </a:t>
            </a:r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</a:rPr>
              <a:t>BiH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bs-Latn-BA" sz="3200" b="1" dirty="0">
                <a:solidFill>
                  <a:schemeClr val="accent1">
                    <a:lumMod val="75000"/>
                  </a:schemeClr>
                </a:solidFill>
              </a:rPr>
              <a:t>treba biti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2544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37DEC8A94B88449FF593C44756D865" ma:contentTypeVersion="0" ma:contentTypeDescription="Create a new document." ma:contentTypeScope="" ma:versionID="f3a0e0f08b833c3793deb3c44968cf8a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BB19E058-6919-4773-A35B-8E5EEE327477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456C68CB-F1D2-430C-9FA8-3FB14F5596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E91B886-03BE-4FEC-AC9F-7C21B56FBD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6228</TotalTime>
  <Words>682</Words>
  <Application>Microsoft Office PowerPoint</Application>
  <PresentationFormat>Custom</PresentationFormat>
  <Paragraphs>163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Envesa Hodzic-Kovac</dc:creator>
  <cp:lastModifiedBy>operater</cp:lastModifiedBy>
  <cp:revision>176</cp:revision>
  <cp:lastPrinted>2016-12-01T08:26:11Z</cp:lastPrinted>
  <dcterms:created xsi:type="dcterms:W3CDTF">2015-05-26T09:44:10Z</dcterms:created>
  <dcterms:modified xsi:type="dcterms:W3CDTF">2016-12-07T08:51:03Z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0x0101000937DEC8A94B88449FF593C44756D865</vt:lpwstr>
  </property>
</Properties>
</file>